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699" r:id="rId3"/>
  </p:sldMasterIdLst>
  <p:notesMasterIdLst>
    <p:notesMasterId r:id="rId52"/>
  </p:notesMasterIdLst>
  <p:handoutMasterIdLst>
    <p:handoutMasterId r:id="rId53"/>
  </p:handoutMasterIdLst>
  <p:sldIdLst>
    <p:sldId id="267" r:id="rId4"/>
    <p:sldId id="259" r:id="rId5"/>
    <p:sldId id="341" r:id="rId6"/>
    <p:sldId id="342" r:id="rId7"/>
    <p:sldId id="345" r:id="rId8"/>
    <p:sldId id="261" r:id="rId9"/>
    <p:sldId id="344" r:id="rId10"/>
    <p:sldId id="348" r:id="rId11"/>
    <p:sldId id="349" r:id="rId12"/>
    <p:sldId id="350" r:id="rId13"/>
    <p:sldId id="355" r:id="rId14"/>
    <p:sldId id="375" r:id="rId15"/>
    <p:sldId id="376" r:id="rId16"/>
    <p:sldId id="357" r:id="rId17"/>
    <p:sldId id="358" r:id="rId18"/>
    <p:sldId id="364" r:id="rId19"/>
    <p:sldId id="377" r:id="rId20"/>
    <p:sldId id="359" r:id="rId21"/>
    <p:sldId id="362" r:id="rId22"/>
    <p:sldId id="363" r:id="rId23"/>
    <p:sldId id="356" r:id="rId24"/>
    <p:sldId id="361" r:id="rId25"/>
    <p:sldId id="365" r:id="rId26"/>
    <p:sldId id="370" r:id="rId27"/>
    <p:sldId id="369" r:id="rId28"/>
    <p:sldId id="383" r:id="rId29"/>
    <p:sldId id="384" r:id="rId30"/>
    <p:sldId id="385" r:id="rId31"/>
    <p:sldId id="371" r:id="rId32"/>
    <p:sldId id="372" r:id="rId33"/>
    <p:sldId id="373" r:id="rId34"/>
    <p:sldId id="374" r:id="rId35"/>
    <p:sldId id="378" r:id="rId36"/>
    <p:sldId id="379" r:id="rId37"/>
    <p:sldId id="380" r:id="rId38"/>
    <p:sldId id="381" r:id="rId39"/>
    <p:sldId id="382" r:id="rId40"/>
    <p:sldId id="366" r:id="rId41"/>
    <p:sldId id="367" r:id="rId42"/>
    <p:sldId id="368" r:id="rId43"/>
    <p:sldId id="288" r:id="rId44"/>
    <p:sldId id="284" r:id="rId45"/>
    <p:sldId id="285" r:id="rId46"/>
    <p:sldId id="286" r:id="rId47"/>
    <p:sldId id="308" r:id="rId48"/>
    <p:sldId id="327" r:id="rId49"/>
    <p:sldId id="318" r:id="rId50"/>
    <p:sldId id="323" r:id="rId51"/>
  </p:sldIdLst>
  <p:sldSz cx="9144000" cy="5715000" type="screen16x10"/>
  <p:notesSz cx="6797675" cy="9926638"/>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E41"/>
    <a:srgbClr val="6C8A9A"/>
    <a:srgbClr val="ADB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0"/>
  </p:normalViewPr>
  <p:slideViewPr>
    <p:cSldViewPr snapToGrid="0" snapToObjects="1">
      <p:cViewPr varScale="1">
        <p:scale>
          <a:sx n="105" d="100"/>
          <a:sy n="105" d="100"/>
        </p:scale>
        <p:origin x="269" y="62"/>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3624"/>
    </p:cViewPr>
  </p:sorterViewPr>
  <p:notesViewPr>
    <p:cSldViewPr snapToGrid="0" snapToObjects="1">
      <p:cViewPr varScale="1">
        <p:scale>
          <a:sx n="155" d="100"/>
          <a:sy n="155" d="100"/>
        </p:scale>
        <p:origin x="22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2">
                <a:lumMod val="75000"/>
              </a:schemeClr>
            </a:solidFill>
            <a:ln>
              <a:noFill/>
            </a:ln>
            <a:effectLst/>
          </c:spPr>
          <c:invertIfNegative val="0"/>
          <c:val>
            <c:numRef>
              <c:f>Sheet1!$C$2:$C$50</c:f>
              <c:numCache>
                <c:formatCode>General</c:formatCode>
                <c:ptCount val="49"/>
                <c:pt idx="0">
                  <c:v>6352.9421999999986</c:v>
                </c:pt>
                <c:pt idx="1">
                  <c:v>6352.9421999999986</c:v>
                </c:pt>
                <c:pt idx="2">
                  <c:v>8493.8873999999978</c:v>
                </c:pt>
                <c:pt idx="3">
                  <c:v>8688.8531999999977</c:v>
                </c:pt>
                <c:pt idx="4">
                  <c:v>8688.8531999999977</c:v>
                </c:pt>
                <c:pt idx="5">
                  <c:v>8688.8531999999977</c:v>
                </c:pt>
                <c:pt idx="6">
                  <c:v>8688.8531999999977</c:v>
                </c:pt>
                <c:pt idx="7">
                  <c:v>8688.8531999999977</c:v>
                </c:pt>
                <c:pt idx="8">
                  <c:v>8688.8531999999977</c:v>
                </c:pt>
                <c:pt idx="9">
                  <c:v>8688.8531999999977</c:v>
                </c:pt>
                <c:pt idx="10">
                  <c:v>8688.8531999999977</c:v>
                </c:pt>
                <c:pt idx="11">
                  <c:v>8688.8531999999977</c:v>
                </c:pt>
                <c:pt idx="12">
                  <c:v>6063.5305249241401</c:v>
                </c:pt>
                <c:pt idx="13">
                  <c:v>3909.9839399999992</c:v>
                </c:pt>
                <c:pt idx="14">
                  <c:v>2984.8990496511142</c:v>
                </c:pt>
                <c:pt idx="15">
                  <c:v>2372.8354463553364</c:v>
                </c:pt>
                <c:pt idx="16">
                  <c:v>1929.9388688732342</c:v>
                </c:pt>
                <c:pt idx="17">
                  <c:v>1594.2346450648147</c:v>
                </c:pt>
                <c:pt idx="18">
                  <c:v>1332.1702162149586</c:v>
                </c:pt>
                <c:pt idx="19">
                  <c:v>1123.2924673059324</c:v>
                </c:pt>
                <c:pt idx="20">
                  <c:v>954.17634587080795</c:v>
                </c:pt>
                <c:pt idx="21">
                  <c:v>815.54986586374355</c:v>
                </c:pt>
                <c:pt idx="22">
                  <c:v>700.76593332095467</c:v>
                </c:pt>
                <c:pt idx="23">
                  <c:v>604.92094570277538</c:v>
                </c:pt>
                <c:pt idx="24">
                  <c:v>524.31447174868845</c:v>
                </c:pt>
                <c:pt idx="25">
                  <c:v>456.10197208136037</c:v>
                </c:pt>
                <c:pt idx="26">
                  <c:v>398.06299066438953</c:v>
                </c:pt>
                <c:pt idx="27">
                  <c:v>348.44156376436047</c:v>
                </c:pt>
                <c:pt idx="28">
                  <c:v>305.83348098352741</c:v>
                </c:pt>
                <c:pt idx="29">
                  <c:v>269.10488926884346</c:v>
                </c:pt>
                <c:pt idx="30">
                  <c:v>237.33241831564564</c:v>
                </c:pt>
                <c:pt idx="31">
                  <c:v>209.7584183707726</c:v>
                </c:pt>
                <c:pt idx="32">
                  <c:v>185.75701869925862</c:v>
                </c:pt>
                <c:pt idx="33">
                  <c:v>164.80806722473594</c:v>
                </c:pt>
                <c:pt idx="34">
                  <c:v>146.4768976917529</c:v>
                </c:pt>
                <c:pt idx="35">
                  <c:v>130.39846413318884</c:v>
                </c:pt>
                <c:pt idx="36">
                  <c:v>116.26478796294012</c:v>
                </c:pt>
                <c:pt idx="37">
                  <c:v>103.81494512169824</c:v>
                </c:pt>
                <c:pt idx="38">
                  <c:v>92.827020115436952</c:v>
                </c:pt>
                <c:pt idx="39">
                  <c:v>83.111596798368382</c:v>
                </c:pt>
                <c:pt idx="40">
                  <c:v>74.506459673891513</c:v>
                </c:pt>
                <c:pt idx="41">
                  <c:v>66.872255914779259</c:v>
                </c:pt>
                <c:pt idx="42">
                  <c:v>60.08892513263654</c:v>
                </c:pt>
                <c:pt idx="43">
                  <c:v>54.052746611531283</c:v>
                </c:pt>
                <c:pt idx="44">
                  <c:v>48.673886081910041</c:v>
                </c:pt>
                <c:pt idx="45">
                  <c:v>43.874348857809068</c:v>
                </c:pt>
                <c:pt idx="46">
                  <c:v>39.586265236358322</c:v>
                </c:pt>
                <c:pt idx="47">
                  <c:v>35.75044887305031</c:v>
                </c:pt>
                <c:pt idx="48">
                  <c:v>32.315180431197362</c:v>
                </c:pt>
              </c:numCache>
            </c:numRef>
          </c:val>
          <c:extLst>
            <c:ext xmlns:c16="http://schemas.microsoft.com/office/drawing/2014/chart" uri="{C3380CC4-5D6E-409C-BE32-E72D297353CC}">
              <c16:uniqueId val="{00000000-788E-4B6A-B925-175E6023BD22}"/>
            </c:ext>
          </c:extLst>
        </c:ser>
        <c:dLbls>
          <c:showLegendKey val="0"/>
          <c:showVal val="0"/>
          <c:showCatName val="0"/>
          <c:showSerName val="0"/>
          <c:showPercent val="0"/>
          <c:showBubbleSize val="0"/>
        </c:dLbls>
        <c:gapWidth val="36"/>
        <c:overlap val="-27"/>
        <c:axId val="727936592"/>
        <c:axId val="728876352"/>
      </c:barChart>
      <c:catAx>
        <c:axId val="727936592"/>
        <c:scaling>
          <c:orientation val="minMax"/>
        </c:scaling>
        <c:delete val="1"/>
        <c:axPos val="b"/>
        <c:majorTickMark val="none"/>
        <c:minorTickMark val="none"/>
        <c:tickLblPos val="nextTo"/>
        <c:crossAx val="728876352"/>
        <c:crosses val="autoZero"/>
        <c:auto val="1"/>
        <c:lblAlgn val="ctr"/>
        <c:lblOffset val="100"/>
        <c:noMultiLvlLbl val="0"/>
      </c:catAx>
      <c:valAx>
        <c:axId val="728876352"/>
        <c:scaling>
          <c:orientation val="minMax"/>
        </c:scaling>
        <c:delete val="1"/>
        <c:axPos val="l"/>
        <c:numFmt formatCode="General" sourceLinked="1"/>
        <c:majorTickMark val="none"/>
        <c:minorTickMark val="none"/>
        <c:tickLblPos val="nextTo"/>
        <c:crossAx val="727936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alpha val="0"/>
      </a:schemeClr>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2">
                <a:lumMod val="75000"/>
              </a:schemeClr>
            </a:solidFill>
            <a:ln>
              <a:noFill/>
            </a:ln>
            <a:effectLst/>
          </c:spPr>
          <c:invertIfNegative val="0"/>
          <c:val>
            <c:numRef>
              <c:f>Sheet1!$B$2:$B$50</c:f>
              <c:numCache>
                <c:formatCode>General</c:formatCode>
                <c:ptCount val="49"/>
                <c:pt idx="0">
                  <c:v>-2070.6729999999998</c:v>
                </c:pt>
                <c:pt idx="1">
                  <c:v>-2070.6729999999998</c:v>
                </c:pt>
                <c:pt idx="2">
                  <c:v>-2768.4909999999995</c:v>
                </c:pt>
                <c:pt idx="3">
                  <c:v>-2832.0379999999996</c:v>
                </c:pt>
                <c:pt idx="4">
                  <c:v>-2832.0379999999996</c:v>
                </c:pt>
                <c:pt idx="5">
                  <c:v>-2832.0379999999996</c:v>
                </c:pt>
                <c:pt idx="6">
                  <c:v>-2832.0379999999996</c:v>
                </c:pt>
                <c:pt idx="7">
                  <c:v>-2832.0379999999996</c:v>
                </c:pt>
                <c:pt idx="8">
                  <c:v>-2832.0379999999996</c:v>
                </c:pt>
                <c:pt idx="9">
                  <c:v>-2832.0379999999996</c:v>
                </c:pt>
                <c:pt idx="10">
                  <c:v>-2832.0379999999996</c:v>
                </c:pt>
                <c:pt idx="11">
                  <c:v>-2832.0379999999996</c:v>
                </c:pt>
                <c:pt idx="12">
                  <c:v>-927.7167895773523</c:v>
                </c:pt>
                <c:pt idx="13">
                  <c:v>634.39383333333376</c:v>
                </c:pt>
                <c:pt idx="14">
                  <c:v>1305.4194542437185</c:v>
                </c:pt>
                <c:pt idx="15">
                  <c:v>1749.3899089803665</c:v>
                </c:pt>
                <c:pt idx="16">
                  <c:v>2070.6522644728757</c:v>
                </c:pt>
                <c:pt idx="17">
                  <c:v>2314.1608738701461</c:v>
                </c:pt>
                <c:pt idx="18">
                  <c:v>2504.2536404066091</c:v>
                </c:pt>
                <c:pt idx="19">
                  <c:v>2655.7665692397482</c:v>
                </c:pt>
                <c:pt idx="20">
                  <c:v>2778.4377441512338</c:v>
                </c:pt>
                <c:pt idx="21">
                  <c:v>2878.9927535258644</c:v>
                </c:pt>
                <c:pt idx="22">
                  <c:v>2962.2531768757826</c:v>
                </c:pt>
                <c:pt idx="23">
                  <c:v>3031.7759233811121</c:v>
                </c:pt>
                <c:pt idx="24">
                  <c:v>3090.2451620409715</c:v>
                </c:pt>
                <c:pt idx="25">
                  <c:v>3139.7242265253731</c:v>
                </c:pt>
                <c:pt idx="26">
                  <c:v>3181.8237613341639</c:v>
                </c:pt>
                <c:pt idx="27">
                  <c:v>3217.8174837951296</c:v>
                </c:pt>
                <c:pt idx="28">
                  <c:v>3248.723961138011</c:v>
                </c:pt>
                <c:pt idx="29">
                  <c:v>3275.3656524223807</c:v>
                </c:pt>
                <c:pt idx="30">
                  <c:v>3298.4123395660722</c:v>
                </c:pt>
                <c:pt idx="31">
                  <c:v>3318.413596344802</c:v>
                </c:pt>
                <c:pt idx="32">
                  <c:v>3335.8234084445567</c:v>
                </c:pt>
                <c:pt idx="33">
                  <c:v>3351.0190767743156</c:v>
                </c:pt>
                <c:pt idx="34">
                  <c:v>3364.3158936894038</c:v>
                </c:pt>
                <c:pt idx="35">
                  <c:v>3375.9786513178765</c:v>
                </c:pt>
                <c:pt idx="36">
                  <c:v>3386.2307470193973</c:v>
                </c:pt>
                <c:pt idx="37">
                  <c:v>3395.2614463745995</c:v>
                </c:pt>
                <c:pt idx="38">
                  <c:v>3403.2317194563084</c:v>
                </c:pt>
                <c:pt idx="39">
                  <c:v>3410.2789623977478</c:v>
                </c:pt>
                <c:pt idx="40">
                  <c:v>3416.5208408915073</c:v>
                </c:pt>
                <c:pt idx="41">
                  <c:v>3422.0584368149289</c:v>
                </c:pt>
                <c:pt idx="42">
                  <c:v>3426.9788379558572</c:v>
                </c:pt>
                <c:pt idx="43">
                  <c:v>3431.3572798505493</c:v>
                </c:pt>
                <c:pt idx="44">
                  <c:v>3435.2589252717803</c:v>
                </c:pt>
                <c:pt idx="45">
                  <c:v>3438.7403489546055</c:v>
                </c:pt>
                <c:pt idx="46">
                  <c:v>3441.850781310186</c:v>
                </c:pt>
                <c:pt idx="47">
                  <c:v>3444.6331541321188</c:v>
                </c:pt>
                <c:pt idx="48">
                  <c:v>3447.124982896416</c:v>
                </c:pt>
              </c:numCache>
            </c:numRef>
          </c:val>
          <c:extLst>
            <c:ext xmlns:c16="http://schemas.microsoft.com/office/drawing/2014/chart" uri="{C3380CC4-5D6E-409C-BE32-E72D297353CC}">
              <c16:uniqueId val="{00000000-822B-47A1-8E38-EE6DA4A067C4}"/>
            </c:ext>
          </c:extLst>
        </c:ser>
        <c:dLbls>
          <c:showLegendKey val="0"/>
          <c:showVal val="0"/>
          <c:showCatName val="0"/>
          <c:showSerName val="0"/>
          <c:showPercent val="0"/>
          <c:showBubbleSize val="0"/>
        </c:dLbls>
        <c:gapWidth val="36"/>
        <c:overlap val="-27"/>
        <c:axId val="727936592"/>
        <c:axId val="728876352"/>
      </c:barChart>
      <c:catAx>
        <c:axId val="727936592"/>
        <c:scaling>
          <c:orientation val="minMax"/>
        </c:scaling>
        <c:delete val="1"/>
        <c:axPos val="b"/>
        <c:majorTickMark val="none"/>
        <c:minorTickMark val="none"/>
        <c:tickLblPos val="nextTo"/>
        <c:crossAx val="728876352"/>
        <c:crosses val="autoZero"/>
        <c:auto val="1"/>
        <c:lblAlgn val="ctr"/>
        <c:lblOffset val="100"/>
        <c:noMultiLvlLbl val="0"/>
      </c:catAx>
      <c:valAx>
        <c:axId val="728876352"/>
        <c:scaling>
          <c:orientation val="minMax"/>
        </c:scaling>
        <c:delete val="1"/>
        <c:axPos val="l"/>
        <c:numFmt formatCode="General" sourceLinked="1"/>
        <c:majorTickMark val="none"/>
        <c:minorTickMark val="none"/>
        <c:tickLblPos val="nextTo"/>
        <c:crossAx val="727936592"/>
        <c:crosses val="autoZero"/>
        <c:crossBetween val="between"/>
      </c:valAx>
    </c:plotArea>
    <c:plotVisOnly val="1"/>
    <c:dispBlanksAs val="gap"/>
    <c:showDLblsOverMax val="0"/>
    <c:extLst/>
  </c:chart>
  <c:spPr>
    <a:ln>
      <a:noFill/>
    </a:ln>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72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ACC90F3F-6686-475E-B0C1-B023E52E9550}" type="datetimeFigureOut">
              <a:rPr lang="en-GB" smtClean="0"/>
              <a:t>10/12/2025</a:t>
            </a:fld>
            <a:endParaRPr lang="en-GB"/>
          </a:p>
        </p:txBody>
      </p:sp>
      <p:sp>
        <p:nvSpPr>
          <p:cNvPr id="4" name="Slide Image Placeholder 3"/>
          <p:cNvSpPr>
            <a:spLocks noGrp="1" noRot="1" noChangeAspect="1"/>
          </p:cNvSpPr>
          <p:nvPr>
            <p:ph type="sldImg" idx="2"/>
          </p:nvPr>
        </p:nvSpPr>
        <p:spPr>
          <a:xfrm>
            <a:off x="719138" y="1239838"/>
            <a:ext cx="53594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548E3159-4966-4E75-BA14-135027B41F09}" type="slidenum">
              <a:rPr lang="en-GB" smtClean="0"/>
              <a:t>‹#›</a:t>
            </a:fld>
            <a:endParaRPr lang="en-GB"/>
          </a:p>
        </p:txBody>
      </p:sp>
    </p:spTree>
    <p:extLst>
      <p:ext uri="{BB962C8B-B14F-4D97-AF65-F5344CB8AC3E}">
        <p14:creationId xmlns:p14="http://schemas.microsoft.com/office/powerpoint/2010/main" val="144439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8E3159-4966-4E75-BA14-135027B41F09}" type="slidenum">
              <a:rPr lang="en-GB" smtClean="0"/>
              <a:t>1</a:t>
            </a:fld>
            <a:endParaRPr lang="en-GB"/>
          </a:p>
        </p:txBody>
      </p:sp>
    </p:spTree>
    <p:extLst>
      <p:ext uri="{BB962C8B-B14F-4D97-AF65-F5344CB8AC3E}">
        <p14:creationId xmlns:p14="http://schemas.microsoft.com/office/powerpoint/2010/main" val="2814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the last options (~MFN) all countries purchase at this price even when this is not in their interests (e.g. enforced via trade deal) </a:t>
            </a:r>
          </a:p>
          <a:p>
            <a:endParaRPr lang="en-GB" dirty="0"/>
          </a:p>
          <a:p>
            <a:r>
              <a:rPr lang="en-GB" dirty="0"/>
              <a:t>Note that this is a stylised example where the </a:t>
            </a:r>
            <a:r>
              <a:rPr lang="en-GB" dirty="0" err="1"/>
              <a:t>RoW</a:t>
            </a:r>
            <a:r>
              <a:rPr lang="en-GB" dirty="0"/>
              <a:t> is identical in size to the USA so the scale of difference in outcomes (e.g. NHE) won’t be realistic. </a:t>
            </a:r>
          </a:p>
        </p:txBody>
      </p:sp>
      <p:sp>
        <p:nvSpPr>
          <p:cNvPr id="4" name="Slide Number Placeholder 3"/>
          <p:cNvSpPr>
            <a:spLocks noGrp="1"/>
          </p:cNvSpPr>
          <p:nvPr>
            <p:ph type="sldNum" sz="quarter" idx="5"/>
          </p:nvPr>
        </p:nvSpPr>
        <p:spPr/>
        <p:txBody>
          <a:bodyPr/>
          <a:lstStyle/>
          <a:p>
            <a:fld id="{3B4A432D-8379-4E4B-9011-6A900B212F1D}" type="slidenum">
              <a:rPr lang="en-GB" smtClean="0"/>
              <a:t>31</a:t>
            </a:fld>
            <a:endParaRPr lang="en-GB"/>
          </a:p>
        </p:txBody>
      </p:sp>
    </p:spTree>
    <p:extLst>
      <p:ext uri="{BB962C8B-B14F-4D97-AF65-F5344CB8AC3E}">
        <p14:creationId xmlns:p14="http://schemas.microsoft.com/office/powerpoint/2010/main" val="214704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Effects of using opportunity cost (second policy) on innovation (number new drugs developed) likely to be less than estimated here, as lower price would also increase access in many countries. </a:t>
            </a:r>
          </a:p>
          <a:p>
            <a:endParaRPr lang="en-GB" dirty="0"/>
          </a:p>
          <a:p>
            <a:r>
              <a:rPr lang="en-GB" dirty="0"/>
              <a:t>Negative NHE as opportunity costs of expenditure now exceed long-term benefits of products. </a:t>
            </a:r>
          </a:p>
        </p:txBody>
      </p:sp>
      <p:sp>
        <p:nvSpPr>
          <p:cNvPr id="4" name="Slide Number Placeholder 3"/>
          <p:cNvSpPr>
            <a:spLocks noGrp="1"/>
          </p:cNvSpPr>
          <p:nvPr>
            <p:ph type="sldNum" sz="quarter" idx="5"/>
          </p:nvPr>
        </p:nvSpPr>
        <p:spPr/>
        <p:txBody>
          <a:bodyPr/>
          <a:lstStyle/>
          <a:p>
            <a:fld id="{3B4A432D-8379-4E4B-9011-6A900B212F1D}" type="slidenum">
              <a:rPr lang="en-GB" smtClean="0"/>
              <a:t>32</a:t>
            </a:fld>
            <a:endParaRPr lang="en-GB"/>
          </a:p>
        </p:txBody>
      </p:sp>
    </p:spTree>
    <p:extLst>
      <p:ext uri="{BB962C8B-B14F-4D97-AF65-F5344CB8AC3E}">
        <p14:creationId xmlns:p14="http://schemas.microsoft.com/office/powerpoint/2010/main" val="915337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EEPRU_Slide_FrontCover-2.jpg"/>
          <p:cNvPicPr>
            <a:picLocks noChangeAspect="1"/>
          </p:cNvPicPr>
          <p:nvPr userDrawn="1"/>
        </p:nvPicPr>
        <p:blipFill rotWithShape="1">
          <a:blip r:embed="rId2">
            <a:extLst>
              <a:ext uri="{28A0092B-C50C-407E-A947-70E740481C1C}">
                <a14:useLocalDpi xmlns:a14="http://schemas.microsoft.com/office/drawing/2010/main" val="0"/>
              </a:ext>
            </a:extLst>
          </a:blip>
          <a:srcRect t="38815"/>
          <a:stretch/>
        </p:blipFill>
        <p:spPr>
          <a:xfrm>
            <a:off x="0" y="2567940"/>
            <a:ext cx="9144000" cy="314706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9340" y="934721"/>
            <a:ext cx="4709160" cy="13060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887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411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358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1"/>
            <a:ext cx="4038600" cy="377163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1"/>
            <a:ext cx="4038600" cy="377163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141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992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957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096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27543"/>
            <a:ext cx="5111750"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8111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3851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317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617033"/>
            <a:ext cx="7886700" cy="1104636"/>
          </a:xfrm>
        </p:spPr>
        <p:txBody>
          <a:bodyPr>
            <a:normAutofit/>
          </a:bodyPr>
          <a:lstStyle>
            <a:lvl1pPr>
              <a:defRPr sz="1800"/>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D0220F0A-7B9D-234B-8022-DFEEC5C89E2C}" type="datetimeFigureOut">
              <a:rPr lang="en-US" smtClean="0"/>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EDBC6-2222-E649-B9FF-7C4900ED5B44}" type="slidenum">
              <a:rPr lang="en-US" smtClean="0"/>
              <a:t>‹#›</a:t>
            </a:fld>
            <a:endParaRPr lang="en-US"/>
          </a:p>
        </p:txBody>
      </p:sp>
      <p:sp>
        <p:nvSpPr>
          <p:cNvPr id="12" name="Text Placeholder 11"/>
          <p:cNvSpPr>
            <a:spLocks noGrp="1"/>
          </p:cNvSpPr>
          <p:nvPr>
            <p:ph type="body" sz="quarter" idx="13"/>
          </p:nvPr>
        </p:nvSpPr>
        <p:spPr>
          <a:xfrm>
            <a:off x="628650" y="1630363"/>
            <a:ext cx="7886700" cy="2255837"/>
          </a:xfrm>
        </p:spPr>
        <p:txBody>
          <a:bodyPr/>
          <a:lstStyle>
            <a:lvl1pPr marL="0" indent="0">
              <a:buNone/>
              <a:defRPr sz="2800" b="1">
                <a:solidFill>
                  <a:srgbClr val="092E41"/>
                </a:solidFill>
                <a:latin typeface="Arial"/>
                <a:cs typeface="Arial"/>
              </a:defRPr>
            </a:lvl1pPr>
            <a:lvl2pPr marL="342900" indent="0">
              <a:buNone/>
              <a:defRPr/>
            </a:lvl2pPr>
            <a:lvl3pPr marL="685800" indent="0">
              <a:buNone/>
              <a:defRPr/>
            </a:lvl3pPr>
            <a:lvl4pPr marL="1028700" indent="0">
              <a:buNone/>
              <a:defRPr/>
            </a:lvl4pPr>
            <a:lvl5pPr marL="1371600" indent="0">
              <a:buNone/>
              <a:defRPr/>
            </a:lvl5pPr>
          </a:lstStyle>
          <a:p>
            <a:pPr lvl="0"/>
            <a:r>
              <a:rPr lang="en-GB" dirty="0" smtClean="0"/>
              <a:t>Click to edit Master text styles</a:t>
            </a:r>
          </a:p>
        </p:txBody>
      </p:sp>
      <p:grpSp>
        <p:nvGrpSpPr>
          <p:cNvPr id="6" name="Group 5"/>
          <p:cNvGrpSpPr/>
          <p:nvPr userDrawn="1"/>
        </p:nvGrpSpPr>
        <p:grpSpPr>
          <a:xfrm>
            <a:off x="0" y="4843059"/>
            <a:ext cx="9144000" cy="871940"/>
            <a:chOff x="0" y="4843059"/>
            <a:chExt cx="9144000" cy="87194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83048" r="21534"/>
            <a:stretch/>
          </p:blipFill>
          <p:spPr>
            <a:xfrm>
              <a:off x="1969076" y="4843059"/>
              <a:ext cx="7174924" cy="871940"/>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088" t="83048"/>
            <a:stretch/>
          </p:blipFill>
          <p:spPr>
            <a:xfrm>
              <a:off x="0" y="4843059"/>
              <a:ext cx="1912207" cy="871939"/>
            </a:xfrm>
            <a:prstGeom prst="rect">
              <a:avLst/>
            </a:prstGeom>
          </p:spPr>
        </p:pic>
      </p:grpSp>
    </p:spTree>
    <p:extLst>
      <p:ext uri="{BB962C8B-B14F-4D97-AF65-F5344CB8AC3E}">
        <p14:creationId xmlns:p14="http://schemas.microsoft.com/office/powerpoint/2010/main" val="36033137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4938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08000"/>
            <a:ext cx="7772400" cy="9525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651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51000"/>
            <a:ext cx="3810000" cy="165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429000"/>
            <a:ext cx="3810000" cy="165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5207000"/>
            <a:ext cx="1905000" cy="381000"/>
          </a:xfrm>
        </p:spPr>
        <p:txBody>
          <a:bodyPr/>
          <a:lstStyle>
            <a:lvl1pPr>
              <a:defRPr/>
            </a:lvl1pPr>
          </a:lstStyle>
          <a:p>
            <a:endParaRPr lang="en-GB"/>
          </a:p>
        </p:txBody>
      </p:sp>
      <p:sp>
        <p:nvSpPr>
          <p:cNvPr id="7" name="Footer Placeholder 6"/>
          <p:cNvSpPr>
            <a:spLocks noGrp="1"/>
          </p:cNvSpPr>
          <p:nvPr>
            <p:ph type="ftr" sz="quarter" idx="11"/>
          </p:nvPr>
        </p:nvSpPr>
        <p:spPr>
          <a:xfrm>
            <a:off x="3124200" y="5207000"/>
            <a:ext cx="2895600" cy="3810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5207000"/>
            <a:ext cx="1905000" cy="381000"/>
          </a:xfrm>
        </p:spPr>
        <p:txBody>
          <a:bodyPr/>
          <a:lstStyle>
            <a:lvl1pPr>
              <a:defRPr/>
            </a:lvl1pPr>
          </a:lstStyle>
          <a:p>
            <a:fld id="{A09F85E5-B049-471F-AFE8-3B286D788BCC}" type="slidenum">
              <a:rPr lang="en-GB"/>
              <a:pPr/>
              <a:t>‹#›</a:t>
            </a:fld>
            <a:endParaRPr lang="en-GB"/>
          </a:p>
        </p:txBody>
      </p:sp>
    </p:spTree>
    <p:extLst>
      <p:ext uri="{BB962C8B-B14F-4D97-AF65-F5344CB8AC3E}">
        <p14:creationId xmlns:p14="http://schemas.microsoft.com/office/powerpoint/2010/main" val="2208541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lvl1pPr>
              <a:defRPr>
                <a:latin typeface="Arial Narrow"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299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667" b="1">
                <a:solidFill>
                  <a:schemeClr val="accent1"/>
                </a:solidFill>
                <a:latin typeface="Arial Narrow"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33">
                <a:latin typeface="Arial Narrow" pitchFamily="34" charset="0"/>
              </a:defRPr>
            </a:lvl1pPr>
            <a:lvl2pPr>
              <a:defRPr sz="2000">
                <a:latin typeface="Arial Narrow" pitchFamily="34" charset="0"/>
              </a:defRPr>
            </a:lvl2pPr>
            <a:lvl3pPr>
              <a:defRPr sz="2000">
                <a:latin typeface="Arial Narrow" pitchFamily="34" charset="0"/>
              </a:defRPr>
            </a:lvl3pPr>
            <a:lvl4pPr>
              <a:defRPr sz="2000">
                <a:latin typeface="Arial Narrow" pitchFamily="34" charset="0"/>
              </a:defRPr>
            </a:lvl4pPr>
            <a:lvl5pPr>
              <a:defRPr sz="2000">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3908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atin typeface="Arial Narrow"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422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0867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259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5777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835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868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628650" y="1630363"/>
            <a:ext cx="7886700" cy="303847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0583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0626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46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08000"/>
            <a:ext cx="7772400" cy="9525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651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510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B25EFC-F1A6-4641-8D6B-4C3CAB32912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2184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userDrawn="1"/>
        </p:nvGrpSpPr>
        <p:grpSpPr>
          <a:xfrm>
            <a:off x="0" y="4843059"/>
            <a:ext cx="9144000" cy="871940"/>
            <a:chOff x="0" y="4843059"/>
            <a:chExt cx="9144000" cy="87194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83048" r="21534"/>
            <a:stretch/>
          </p:blipFill>
          <p:spPr>
            <a:xfrm>
              <a:off x="1969076" y="4843059"/>
              <a:ext cx="7174924" cy="871940"/>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9088" t="83048"/>
            <a:stretch/>
          </p:blipFill>
          <p:spPr>
            <a:xfrm>
              <a:off x="0" y="4843059"/>
              <a:ext cx="1912207" cy="871939"/>
            </a:xfrm>
            <a:prstGeom prst="rect">
              <a:avLst/>
            </a:prstGeom>
          </p:spPr>
        </p:pic>
      </p:grpSp>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20F0A-7B9D-234B-8022-DFEEC5C89E2C}"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DBC6-2222-E649-B9FF-7C4900ED5B4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1" name="Group 10"/>
          <p:cNvGrpSpPr/>
          <p:nvPr userDrawn="1"/>
        </p:nvGrpSpPr>
        <p:grpSpPr>
          <a:xfrm>
            <a:off x="0" y="4843059"/>
            <a:ext cx="9144000" cy="871940"/>
            <a:chOff x="0" y="4843059"/>
            <a:chExt cx="9144000" cy="87194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83048" r="21534"/>
            <a:stretch/>
          </p:blipFill>
          <p:spPr>
            <a:xfrm>
              <a:off x="1969076" y="4843059"/>
              <a:ext cx="7174924" cy="871940"/>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9088" t="83048"/>
            <a:stretch/>
          </p:blipFill>
          <p:spPr>
            <a:xfrm>
              <a:off x="0" y="4843059"/>
              <a:ext cx="1912207" cy="871939"/>
            </a:xfrm>
            <a:prstGeom prst="rect">
              <a:avLst/>
            </a:prstGeom>
          </p:spPr>
        </p:pic>
      </p:grpSp>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20F0A-7B9D-234B-8022-DFEEC5C89E2C}" type="datetimeFigureOut">
              <a:rPr lang="en-US" smtClean="0"/>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EDBC6-2222-E649-B9FF-7C4900ED5B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7926" y="304271"/>
            <a:ext cx="7417424" cy="1104636"/>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097926" y="1521354"/>
            <a:ext cx="7417424" cy="36261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926" y="5296959"/>
            <a:ext cx="2057400" cy="304271"/>
          </a:xfrm>
        </p:spPr>
        <p:txBody>
          <a:bodyPr/>
          <a:lstStyle/>
          <a:p>
            <a:fld id="{D0220F0A-7B9D-234B-8022-DFEEC5C89E2C}"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DBC6-2222-E649-B9FF-7C4900ED5B44}" type="slidenum">
              <a:rPr lang="en-US" smtClean="0"/>
              <a:t>‹#›</a:t>
            </a:fld>
            <a:endParaRPr lang="en-US"/>
          </a:p>
        </p:txBody>
      </p:sp>
      <p:grpSp>
        <p:nvGrpSpPr>
          <p:cNvPr id="9" name="Group 8"/>
          <p:cNvGrpSpPr/>
          <p:nvPr userDrawn="1"/>
        </p:nvGrpSpPr>
        <p:grpSpPr>
          <a:xfrm>
            <a:off x="-5" y="-1"/>
            <a:ext cx="862510" cy="5724480"/>
            <a:chOff x="-5" y="-1"/>
            <a:chExt cx="862510" cy="572448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7500" t="83231" r="21766"/>
            <a:stretch/>
          </p:blipFill>
          <p:spPr>
            <a:xfrm rot="5400000">
              <a:off x="-1431100" y="3430873"/>
              <a:ext cx="3724704" cy="862507"/>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8848" t="83231" r="215"/>
            <a:stretch/>
          </p:blipFill>
          <p:spPr>
            <a:xfrm rot="5400000">
              <a:off x="-525990" y="525984"/>
              <a:ext cx="1914478" cy="862507"/>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12583" y="304271"/>
            <a:ext cx="5416792" cy="484319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012583" y="5296959"/>
            <a:ext cx="2057400" cy="304271"/>
          </a:xfrm>
        </p:spPr>
        <p:txBody>
          <a:bodyPr/>
          <a:lstStyle/>
          <a:p>
            <a:fld id="{D0220F0A-7B9D-234B-8022-DFEEC5C89E2C}" type="datetimeFigureOut">
              <a:rPr lang="en-US" smtClean="0"/>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EDBC6-2222-E649-B9FF-7C4900ED5B44}" type="slidenum">
              <a:rPr lang="en-US" smtClean="0"/>
              <a:t>‹#›</a:t>
            </a:fld>
            <a:endParaRPr lang="en-US"/>
          </a:p>
        </p:txBody>
      </p:sp>
      <p:grpSp>
        <p:nvGrpSpPr>
          <p:cNvPr id="9" name="Group 8"/>
          <p:cNvGrpSpPr/>
          <p:nvPr userDrawn="1"/>
        </p:nvGrpSpPr>
        <p:grpSpPr>
          <a:xfrm>
            <a:off x="-5" y="-1"/>
            <a:ext cx="862510" cy="5724480"/>
            <a:chOff x="-5" y="-1"/>
            <a:chExt cx="862510" cy="572448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500" t="83231" r="21766"/>
            <a:stretch/>
          </p:blipFill>
          <p:spPr>
            <a:xfrm rot="5400000">
              <a:off x="-1431100" y="3430873"/>
              <a:ext cx="3724704" cy="862507"/>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8848" t="83231" r="215"/>
            <a:stretch/>
          </p:blipFill>
          <p:spPr>
            <a:xfrm rot="5400000">
              <a:off x="-525990" y="525984"/>
              <a:ext cx="1914478" cy="862507"/>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C5F1EB-DAA9-4A22-9C3C-56FE4DCF0757}" type="datetimeFigureOut">
              <a:rPr lang="en-GB" smtClean="0"/>
              <a:t>10/12/2025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7AD157-12E4-4092-9FA5-3271FB596685}" type="slidenum">
              <a:rPr lang="en-GB" smtClean="0"/>
              <a:t>‹#›</a:t>
            </a:fld>
            <a:endParaRPr lang="en-GB"/>
          </a:p>
        </p:txBody>
      </p:sp>
    </p:spTree>
    <p:extLst>
      <p:ext uri="{BB962C8B-B14F-4D97-AF65-F5344CB8AC3E}">
        <p14:creationId xmlns:p14="http://schemas.microsoft.com/office/powerpoint/2010/main" val="376635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130AB1-55D8-4BC5-BCE5-73A9DF7919AC}" type="datetimeFigureOut">
              <a:rPr lang="en-GB" smtClean="0">
                <a:solidFill>
                  <a:prstClr val="black">
                    <a:tint val="75000"/>
                  </a:prstClr>
                </a:solidFill>
              </a:rPr>
              <a:pPr/>
              <a:t>11/12/2025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753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D0220F0A-7B9D-234B-8022-DFEEC5C89E2C}" type="datetimeFigureOut">
              <a:rPr lang="en-US" smtClean="0"/>
              <a:t>12/10/2025</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D6EDBC6-2222-E649-B9FF-7C4900ED5B44}" type="slidenum">
              <a:rPr lang="en-US" smtClean="0"/>
              <a:t>‹#›</a:t>
            </a:fld>
            <a:endParaRPr lang="en-US"/>
          </a:p>
        </p:txBody>
      </p:sp>
    </p:spTree>
    <p:extLst>
      <p:ext uri="{BB962C8B-B14F-4D97-AF65-F5344CB8AC3E}">
        <p14:creationId xmlns:p14="http://schemas.microsoft.com/office/powerpoint/2010/main" val="443379552"/>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1" r:id="rId3"/>
    <p:sldLayoutId id="2147483668" r:id="rId4"/>
    <p:sldLayoutId id="2147483669" r:id="rId5"/>
    <p:sldLayoutId id="2147483670" r:id="rId6"/>
    <p:sldLayoutId id="2147483671" r:id="rId7"/>
    <p:sldLayoutId id="2147483712" r:id="rId8"/>
    <p:sldLayoutId id="2147483713" r:id="rId9"/>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p:titleStyle>
    <p:body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130AB1-55D8-4BC5-BCE5-73A9DF7919AC}"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40AFCD6-9A49-461F-92D0-23F313F708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61915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A811B644-273F-4E8E-BA30-61C9C2454706}" type="datetimeFigureOut">
              <a:rPr lang="en-GB" smtClean="0">
                <a:solidFill>
                  <a:prstClr val="black">
                    <a:tint val="75000"/>
                  </a:prstClr>
                </a:solidFill>
              </a:rPr>
              <a:pPr/>
              <a:t>10/12/2025</a:t>
            </a:fld>
            <a:endParaRPr lang="en-GB">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F2C431A2-AFA3-4DC6-8A4B-E278028A27D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2452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136/bmjgh-2018-000964" TargetMode="External"/><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hyperlink" Target="https://doi.org/10.1080/14737167.2020.181238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oi.org/10.1016/j.clinthera.2019.12.002"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1002/hec.4393"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doi.org/10.1002/hec.4795" TargetMode="External"/><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emf"/><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doi.org/10.1016/j.jval.2024.01.015"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3" y="519279"/>
            <a:ext cx="8309427" cy="2334116"/>
          </a:xfrm>
        </p:spPr>
        <p:txBody>
          <a:bodyPr>
            <a:noAutofit/>
          </a:bodyPr>
          <a:lstStyle/>
          <a:p>
            <a:pPr algn="ctr"/>
            <a:r>
              <a:rPr lang="en-GB" sz="3600" dirty="0" smtClean="0"/>
              <a:t>What are the benefits </a:t>
            </a:r>
            <a:r>
              <a:rPr lang="en-GB" sz="3600" dirty="0"/>
              <a:t>of investing in health </a:t>
            </a:r>
            <a:r>
              <a:rPr lang="en-GB" sz="3600" dirty="0" smtClean="0"/>
              <a:t>and social care?</a:t>
            </a:r>
            <a:br>
              <a:rPr lang="en-GB" sz="3600" dirty="0" smtClean="0"/>
            </a:br>
            <a:r>
              <a:rPr lang="en-GB" sz="1400" dirty="0" smtClean="0"/>
              <a:t/>
            </a:r>
            <a:br>
              <a:rPr lang="en-GB" sz="1400" dirty="0" smtClean="0"/>
            </a:br>
            <a:r>
              <a:rPr lang="en-GB" sz="3600" dirty="0" smtClean="0"/>
              <a:t>How can this assist in the parliamentary scrutiny of policy?</a:t>
            </a:r>
            <a:endParaRPr lang="en-US" sz="3600" dirty="0"/>
          </a:p>
        </p:txBody>
      </p:sp>
      <p:sp>
        <p:nvSpPr>
          <p:cNvPr id="3" name="Text Placeholder 2"/>
          <p:cNvSpPr>
            <a:spLocks noGrp="1"/>
          </p:cNvSpPr>
          <p:nvPr>
            <p:ph type="body" sz="quarter" idx="10"/>
          </p:nvPr>
        </p:nvSpPr>
        <p:spPr>
          <a:xfrm>
            <a:off x="505278" y="3258448"/>
            <a:ext cx="7886700" cy="805552"/>
          </a:xfrm>
        </p:spPr>
        <p:txBody>
          <a:bodyPr>
            <a:normAutofit/>
          </a:bodyPr>
          <a:lstStyle/>
          <a:p>
            <a:pPr marL="0" indent="0" algn="ctr">
              <a:buNone/>
            </a:pPr>
            <a:r>
              <a:rPr lang="en-GB" sz="1800" dirty="0" smtClean="0">
                <a:solidFill>
                  <a:srgbClr val="092E41"/>
                </a:solidFill>
                <a:latin typeface="Helvetica Neue" charset="0"/>
                <a:ea typeface="Helvetica Neue" charset="0"/>
                <a:cs typeface="Helvetica Neue" charset="0"/>
              </a:rPr>
              <a:t>Professor Karl Claxton  </a:t>
            </a:r>
            <a:endParaRPr lang="en-GB" sz="1800" dirty="0">
              <a:solidFill>
                <a:srgbClr val="092E41"/>
              </a:solidFill>
              <a:latin typeface="Helvetica Neue" charset="0"/>
              <a:ea typeface="Helvetica Neue" charset="0"/>
              <a:cs typeface="Helvetica Neue" charset="0"/>
            </a:endParaRPr>
          </a:p>
          <a:p>
            <a:pPr marL="0" indent="0" algn="ctr">
              <a:buNone/>
            </a:pPr>
            <a:r>
              <a:rPr lang="en-GB" sz="1800" dirty="0">
                <a:solidFill>
                  <a:srgbClr val="092E41"/>
                </a:solidFill>
                <a:latin typeface="Helvetica Neue" charset="0"/>
                <a:ea typeface="Helvetica Neue" charset="0"/>
                <a:cs typeface="Helvetica Neue" charset="0"/>
              </a:rPr>
              <a:t>Centre for Health Economics, University of York</a:t>
            </a:r>
          </a:p>
        </p:txBody>
      </p:sp>
      <p:sp>
        <p:nvSpPr>
          <p:cNvPr id="4" name="Text Placeholder 2"/>
          <p:cNvSpPr txBox="1">
            <a:spLocks/>
          </p:cNvSpPr>
          <p:nvPr/>
        </p:nvSpPr>
        <p:spPr>
          <a:xfrm>
            <a:off x="185966" y="4114799"/>
            <a:ext cx="8958033" cy="8490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smtClean="0">
                <a:solidFill>
                  <a:schemeClr val="bg1">
                    <a:lumMod val="50000"/>
                  </a:schemeClr>
                </a:solidFill>
                <a:latin typeface="Helvetica Neue" charset="0"/>
                <a:ea typeface="Helvetica Neue" charset="0"/>
                <a:cs typeface="Helvetica Neue" charset="0"/>
              </a:rPr>
              <a:t>Much of the </a:t>
            </a:r>
            <a:r>
              <a:rPr lang="en-GB" sz="1200" dirty="0">
                <a:solidFill>
                  <a:schemeClr val="bg1">
                    <a:lumMod val="50000"/>
                  </a:schemeClr>
                </a:solidFill>
                <a:latin typeface="Helvetica Neue" charset="0"/>
                <a:ea typeface="Helvetica Neue" charset="0"/>
                <a:cs typeface="Helvetica Neue" charset="0"/>
              </a:rPr>
              <a:t>research </a:t>
            </a:r>
            <a:r>
              <a:rPr lang="en-GB" sz="1200" dirty="0" smtClean="0">
                <a:solidFill>
                  <a:schemeClr val="bg1">
                    <a:lumMod val="50000"/>
                  </a:schemeClr>
                </a:solidFill>
                <a:latin typeface="Helvetica Neue" charset="0"/>
                <a:ea typeface="Helvetica Neue" charset="0"/>
                <a:cs typeface="Helvetica Neue" charset="0"/>
              </a:rPr>
              <a:t>findings used in this analysis was </a:t>
            </a:r>
            <a:r>
              <a:rPr lang="en-GB" sz="1200" dirty="0">
                <a:solidFill>
                  <a:schemeClr val="bg1">
                    <a:lumMod val="50000"/>
                  </a:schemeClr>
                </a:solidFill>
                <a:latin typeface="Helvetica Neue" charset="0"/>
                <a:ea typeface="Helvetica Neue" charset="0"/>
                <a:cs typeface="Helvetica Neue" charset="0"/>
              </a:rPr>
              <a:t>conducted as part of The Policy Research Unit in Economic Methods of Evaluation of Health and Social Care Interventions (EEPRU) which is </a:t>
            </a:r>
            <a:r>
              <a:rPr lang="en-GB" sz="1200" dirty="0" smtClean="0">
                <a:solidFill>
                  <a:schemeClr val="bg1">
                    <a:lumMod val="50000"/>
                  </a:schemeClr>
                </a:solidFill>
                <a:latin typeface="Helvetica Neue" charset="0"/>
                <a:ea typeface="Helvetica Neue" charset="0"/>
                <a:cs typeface="Helvetica Neue" charset="0"/>
              </a:rPr>
              <a:t>a programme </a:t>
            </a:r>
            <a:r>
              <a:rPr lang="en-GB" sz="1200" dirty="0">
                <a:solidFill>
                  <a:schemeClr val="bg1">
                    <a:lumMod val="50000"/>
                  </a:schemeClr>
                </a:solidFill>
                <a:latin typeface="Helvetica Neue" charset="0"/>
                <a:ea typeface="Helvetica Neue" charset="0"/>
                <a:cs typeface="Helvetica Neue" charset="0"/>
              </a:rPr>
              <a:t>of work </a:t>
            </a:r>
            <a:r>
              <a:rPr lang="en-GB" sz="1200" dirty="0" smtClean="0">
                <a:solidFill>
                  <a:schemeClr val="bg1">
                    <a:lumMod val="50000"/>
                  </a:schemeClr>
                </a:solidFill>
                <a:latin typeface="Helvetica Neue" charset="0"/>
                <a:ea typeface="Helvetica Neue" charset="0"/>
                <a:cs typeface="Helvetica Neue" charset="0"/>
              </a:rPr>
              <a:t>funded by NIHR that </a:t>
            </a:r>
            <a:r>
              <a:rPr lang="en-GB" sz="1200" dirty="0">
                <a:solidFill>
                  <a:schemeClr val="bg1">
                    <a:lumMod val="50000"/>
                  </a:schemeClr>
                </a:solidFill>
                <a:latin typeface="Helvetica Neue" charset="0"/>
                <a:ea typeface="Helvetica Neue" charset="0"/>
                <a:cs typeface="Helvetica Neue" charset="0"/>
              </a:rPr>
              <a:t>started in January 2019 and is a collaboration between the Universities of York and Sheffield. EEPRU aims to assist policy makers in DHSC and arm’s length bodies to improve the allocation of resources in health and social care through high quality research.  </a:t>
            </a:r>
          </a:p>
        </p:txBody>
      </p:sp>
      <p:sp>
        <p:nvSpPr>
          <p:cNvPr id="5" name="Text Placeholder 2"/>
          <p:cNvSpPr txBox="1">
            <a:spLocks/>
          </p:cNvSpPr>
          <p:nvPr/>
        </p:nvSpPr>
        <p:spPr>
          <a:xfrm>
            <a:off x="214997" y="4971142"/>
            <a:ext cx="8958033" cy="63863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200" dirty="0" smtClean="0">
                <a:solidFill>
                  <a:schemeClr val="bg1">
                    <a:lumMod val="50000"/>
                  </a:schemeClr>
                </a:solidFill>
                <a:latin typeface="Helvetica Neue" charset="0"/>
                <a:ea typeface="Helvetica Neue" charset="0"/>
                <a:cs typeface="Helvetica Neue" charset="0"/>
              </a:rPr>
              <a:t>The analysis of this body of research evidence and the conclusions drawn in this presentation do not necessarily reflect the views of the </a:t>
            </a:r>
            <a:r>
              <a:rPr lang="en-GB" sz="1200" dirty="0">
                <a:solidFill>
                  <a:schemeClr val="bg1">
                    <a:lumMod val="50000"/>
                  </a:schemeClr>
                </a:solidFill>
                <a:latin typeface="Helvetica Neue" charset="0"/>
                <a:ea typeface="Helvetica Neue" charset="0"/>
                <a:cs typeface="Helvetica Neue" charset="0"/>
              </a:rPr>
              <a:t>U</a:t>
            </a:r>
            <a:r>
              <a:rPr lang="en-GB" sz="1200" dirty="0" smtClean="0">
                <a:solidFill>
                  <a:schemeClr val="bg1">
                    <a:lumMod val="50000"/>
                  </a:schemeClr>
                </a:solidFill>
                <a:latin typeface="Helvetica Neue" charset="0"/>
                <a:ea typeface="Helvetica Neue" charset="0"/>
                <a:cs typeface="Helvetica Neue" charset="0"/>
              </a:rPr>
              <a:t>niversity of York, the funders of this research or DHSC, NHSE and other arms length bodies.</a:t>
            </a:r>
            <a:endParaRPr lang="en-GB" sz="1200" dirty="0">
              <a:solidFill>
                <a:schemeClr val="bg1">
                  <a:lumMod val="50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31311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13"/>
            <a:ext cx="7886700" cy="664973"/>
          </a:xfrm>
        </p:spPr>
        <p:txBody>
          <a:bodyPr>
            <a:normAutofit/>
          </a:bodyPr>
          <a:lstStyle/>
          <a:p>
            <a:r>
              <a:rPr lang="en-US" sz="2800" dirty="0" smtClean="0"/>
              <a:t>Public health grant to </a:t>
            </a:r>
            <a:r>
              <a:rPr lang="en-US" sz="2800" dirty="0"/>
              <a:t>L</a:t>
            </a:r>
            <a:r>
              <a:rPr lang="en-US" sz="2800" dirty="0" smtClean="0"/>
              <a:t>ocal Authorities?</a:t>
            </a:r>
            <a:endParaRPr lang="en-US" sz="2800" dirty="0"/>
          </a:p>
        </p:txBody>
      </p:sp>
      <p:pic>
        <p:nvPicPr>
          <p:cNvPr id="4" name="Picture 3"/>
          <p:cNvPicPr>
            <a:picLocks noChangeAspect="1"/>
          </p:cNvPicPr>
          <p:nvPr/>
        </p:nvPicPr>
        <p:blipFill>
          <a:blip r:embed="rId2"/>
          <a:stretch>
            <a:fillRect/>
          </a:stretch>
        </p:blipFill>
        <p:spPr>
          <a:xfrm>
            <a:off x="290105" y="1023800"/>
            <a:ext cx="6865620" cy="4625340"/>
          </a:xfrm>
          <a:prstGeom prst="rect">
            <a:avLst/>
          </a:prstGeom>
        </p:spPr>
      </p:pic>
      <p:sp>
        <p:nvSpPr>
          <p:cNvPr id="3" name="Text Placeholder 2"/>
          <p:cNvSpPr>
            <a:spLocks noGrp="1"/>
          </p:cNvSpPr>
          <p:nvPr>
            <p:ph type="body" sz="quarter" idx="10"/>
          </p:nvPr>
        </p:nvSpPr>
        <p:spPr>
          <a:xfrm>
            <a:off x="373744" y="2748641"/>
            <a:ext cx="7815942" cy="1335313"/>
          </a:xfrm>
          <a:solidFill>
            <a:schemeClr val="accent6">
              <a:lumMod val="20000"/>
              <a:lumOff val="80000"/>
            </a:schemeClr>
          </a:solidFill>
        </p:spPr>
        <p:txBody>
          <a:bodyPr>
            <a:normAutofit/>
          </a:bodyPr>
          <a:lstStyle/>
          <a:p>
            <a:r>
              <a:rPr lang="en-GB" sz="2000" dirty="0" smtClean="0">
                <a:solidFill>
                  <a:srgbClr val="092E41"/>
                </a:solidFill>
                <a:latin typeface="Helvetica Neue" charset="0"/>
                <a:ea typeface="Helvetica Neue" charset="0"/>
                <a:cs typeface="Helvetica Neue" charset="0"/>
              </a:rPr>
              <a:t>Increases in Public Health expenditure is very cost-effective</a:t>
            </a:r>
          </a:p>
          <a:p>
            <a:r>
              <a:rPr lang="en-GB" sz="2000" dirty="0" smtClean="0">
                <a:solidFill>
                  <a:srgbClr val="092E41"/>
                </a:solidFill>
                <a:latin typeface="Helvetica Neue" charset="0"/>
                <a:ea typeface="Helvetica Neue" charset="0"/>
                <a:cs typeface="Helvetica Neue" charset="0"/>
              </a:rPr>
              <a:t>Even more cost-effective than NHS expenditure</a:t>
            </a:r>
          </a:p>
          <a:p>
            <a:r>
              <a:rPr lang="en-GB" sz="2000" dirty="0" smtClean="0">
                <a:solidFill>
                  <a:srgbClr val="092E41"/>
                </a:solidFill>
                <a:latin typeface="Helvetica Neue" charset="0"/>
                <a:ea typeface="Helvetica Neue" charset="0"/>
                <a:cs typeface="Helvetica Neue" charset="0"/>
              </a:rPr>
              <a:t>Is also likely to improve economic growth</a:t>
            </a:r>
          </a:p>
        </p:txBody>
      </p:sp>
    </p:spTree>
    <p:extLst>
      <p:ext uri="{BB962C8B-B14F-4D97-AF65-F5344CB8AC3E}">
        <p14:creationId xmlns:p14="http://schemas.microsoft.com/office/powerpoint/2010/main" val="28091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167"/>
            <a:ext cx="7886700" cy="969776"/>
          </a:xfrm>
        </p:spPr>
        <p:txBody>
          <a:bodyPr>
            <a:normAutofit/>
          </a:bodyPr>
          <a:lstStyle/>
          <a:p>
            <a:r>
              <a:rPr lang="en-US" sz="2800" dirty="0" smtClean="0"/>
              <a:t>So how should we invest £1bn?</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659636308"/>
              </p:ext>
            </p:extLst>
          </p:nvPr>
        </p:nvGraphicFramePr>
        <p:xfrm>
          <a:off x="188687" y="1524001"/>
          <a:ext cx="8643256" cy="3413131"/>
        </p:xfrm>
        <a:graphic>
          <a:graphicData uri="http://schemas.openxmlformats.org/drawingml/2006/table">
            <a:tbl>
              <a:tblPr>
                <a:tableStyleId>{5C22544A-7EE6-4342-B048-85BDC9FD1C3A}</a:tableStyleId>
              </a:tblPr>
              <a:tblGrid>
                <a:gridCol w="3258456">
                  <a:extLst>
                    <a:ext uri="{9D8B030D-6E8A-4147-A177-3AD203B41FA5}">
                      <a16:colId xmlns:a16="http://schemas.microsoft.com/office/drawing/2014/main" val="3534720866"/>
                    </a:ext>
                  </a:extLst>
                </a:gridCol>
                <a:gridCol w="834572">
                  <a:extLst>
                    <a:ext uri="{9D8B030D-6E8A-4147-A177-3AD203B41FA5}">
                      <a16:colId xmlns:a16="http://schemas.microsoft.com/office/drawing/2014/main" val="95258903"/>
                    </a:ext>
                  </a:extLst>
                </a:gridCol>
                <a:gridCol w="798286">
                  <a:extLst>
                    <a:ext uri="{9D8B030D-6E8A-4147-A177-3AD203B41FA5}">
                      <a16:colId xmlns:a16="http://schemas.microsoft.com/office/drawing/2014/main" val="556506815"/>
                    </a:ext>
                  </a:extLst>
                </a:gridCol>
                <a:gridCol w="972457">
                  <a:extLst>
                    <a:ext uri="{9D8B030D-6E8A-4147-A177-3AD203B41FA5}">
                      <a16:colId xmlns:a16="http://schemas.microsoft.com/office/drawing/2014/main" val="4172380393"/>
                    </a:ext>
                  </a:extLst>
                </a:gridCol>
                <a:gridCol w="885371">
                  <a:extLst>
                    <a:ext uri="{9D8B030D-6E8A-4147-A177-3AD203B41FA5}">
                      <a16:colId xmlns:a16="http://schemas.microsoft.com/office/drawing/2014/main" val="3971298884"/>
                    </a:ext>
                  </a:extLst>
                </a:gridCol>
                <a:gridCol w="856343">
                  <a:extLst>
                    <a:ext uri="{9D8B030D-6E8A-4147-A177-3AD203B41FA5}">
                      <a16:colId xmlns:a16="http://schemas.microsoft.com/office/drawing/2014/main" val="357088228"/>
                    </a:ext>
                  </a:extLst>
                </a:gridCol>
                <a:gridCol w="1037771">
                  <a:extLst>
                    <a:ext uri="{9D8B030D-6E8A-4147-A177-3AD203B41FA5}">
                      <a16:colId xmlns:a16="http://schemas.microsoft.com/office/drawing/2014/main" val="322732952"/>
                    </a:ext>
                  </a:extLst>
                </a:gridCol>
              </a:tblGrid>
              <a:tr h="403270">
                <a:tc>
                  <a:txBody>
                    <a:bodyPr/>
                    <a:lstStyle/>
                    <a:p>
                      <a:pPr algn="l" fontAlgn="b"/>
                      <a:endParaRPr lang="en-GB" sz="1400" b="0" i="0" u="none" strike="noStrike" dirty="0">
                        <a:solidFill>
                          <a:srgbClr val="000000"/>
                        </a:solidFill>
                        <a:effectLst/>
                        <a:latin typeface="Aptos Narrow"/>
                      </a:endParaRPr>
                    </a:p>
                  </a:txBody>
                  <a:tcPr marL="0" marR="0" marT="0" marB="0" anchor="b"/>
                </a:tc>
                <a:tc gridSpan="2">
                  <a:txBody>
                    <a:bodyPr/>
                    <a:lstStyle/>
                    <a:p>
                      <a:pPr algn="l" fontAlgn="b"/>
                      <a:r>
                        <a:rPr lang="en-GB" sz="1400" u="none" strike="noStrike" dirty="0" smtClean="0">
                          <a:effectLst/>
                        </a:rPr>
                        <a:t> </a:t>
                      </a:r>
                      <a:r>
                        <a:rPr lang="en-GB" sz="1400" b="1" u="none" strike="noStrike" dirty="0" smtClean="0">
                          <a:effectLst/>
                        </a:rPr>
                        <a:t>NHS </a:t>
                      </a:r>
                      <a:r>
                        <a:rPr lang="en-GB" sz="1400" u="none" strike="noStrike" dirty="0">
                          <a:effectLst/>
                        </a:rPr>
                        <a:t>(0.55%)</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Adult </a:t>
                      </a:r>
                      <a:r>
                        <a:rPr lang="en-GB" sz="1400" b="1" u="none" strike="noStrike" dirty="0">
                          <a:effectLst/>
                        </a:rPr>
                        <a:t>Social Care </a:t>
                      </a:r>
                      <a:r>
                        <a:rPr lang="en-GB" sz="1400" u="none" strike="noStrike" dirty="0">
                          <a:effectLst/>
                        </a:rPr>
                        <a:t>(3.4%)</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Public </a:t>
                      </a:r>
                      <a:r>
                        <a:rPr lang="en-GB" sz="1400" b="1" u="none" strike="noStrike" dirty="0">
                          <a:effectLst/>
                        </a:rPr>
                        <a:t>health </a:t>
                      </a:r>
                      <a:r>
                        <a:rPr lang="en-GB" sz="1400" u="none" strike="noStrike" dirty="0">
                          <a:effectLst/>
                        </a:rPr>
                        <a:t>(27.32%)</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3071275274"/>
                  </a:ext>
                </a:extLst>
              </a:tr>
              <a:tr h="409529">
                <a:tc>
                  <a:txBody>
                    <a:bodyPr/>
                    <a:lstStyle/>
                    <a:p>
                      <a:pPr algn="l" fontAlgn="b"/>
                      <a:r>
                        <a:rPr lang="en-GB" sz="1400" u="none" strike="noStrike" baseline="0" dirty="0" smtClean="0">
                          <a:effectLst/>
                        </a:rPr>
                        <a:t> Benefits</a:t>
                      </a:r>
                      <a:r>
                        <a:rPr lang="en-GB" sz="1400" u="none" strike="noStrike" dirty="0" smtClean="0">
                          <a:effectLst/>
                        </a:rPr>
                        <a:t> </a:t>
                      </a:r>
                      <a:r>
                        <a:rPr lang="en-GB" sz="1400" u="none" strike="noStrike" dirty="0">
                          <a:effectLst/>
                        </a:rPr>
                        <a:t>each year of £1bn</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162600846"/>
                  </a:ext>
                </a:extLst>
              </a:tr>
              <a:tr h="159657">
                <a:tc>
                  <a:txBody>
                    <a:bodyPr/>
                    <a:lstStyle/>
                    <a:p>
                      <a:pPr algn="l" fontAlgn="b"/>
                      <a:r>
                        <a:rPr lang="en-GB" sz="1400" u="none" strike="noStrike" dirty="0" smtClean="0">
                          <a:effectLst/>
                        </a:rPr>
                        <a:t> Reduced </a:t>
                      </a:r>
                      <a:r>
                        <a:rPr lang="en-GB" sz="1400" u="none" strike="noStrike" dirty="0">
                          <a:effectLst/>
                        </a:rPr>
                        <a:t>mortality (</a:t>
                      </a:r>
                      <a:r>
                        <a:rPr lang="en-GB" sz="1400" u="none" strike="noStrike" dirty="0" smtClean="0">
                          <a:effectLst/>
                        </a:rPr>
                        <a:t>deaths averted)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6,192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6,511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9,110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a:effectLst/>
                        </a:rPr>
                        <a:t>            11,820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12,052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21,426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927754054"/>
                  </a:ext>
                </a:extLst>
              </a:tr>
              <a:tr h="373699">
                <a:tc>
                  <a:txBody>
                    <a:bodyPr/>
                    <a:lstStyle/>
                    <a:p>
                      <a:pPr algn="l" fontAlgn="b"/>
                      <a:r>
                        <a:rPr lang="en-GB" sz="1400" u="none" strike="noStrike" dirty="0" smtClean="0">
                          <a:effectLst/>
                        </a:rPr>
                        <a:t> Quality </a:t>
                      </a:r>
                      <a:r>
                        <a:rPr lang="en-GB" sz="1400" u="none" strike="noStrike" dirty="0">
                          <a:effectLst/>
                        </a:rPr>
                        <a:t>Adjusted Life Years (QALYs</a:t>
                      </a:r>
                      <a:r>
                        <a:rPr lang="en-GB" sz="1400" u="none" strike="noStrike" dirty="0" smtClean="0">
                          <a:effectLst/>
                        </a:rPr>
                        <a:t>) gained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145,874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161,326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 270,617  </a:t>
                      </a:r>
                      <a:endParaRPr lang="en-GB" sz="1400" u="none" strike="noStrike" dirty="0">
                        <a:effectLst/>
                      </a:endParaRPr>
                    </a:p>
                  </a:txBody>
                  <a:tcPr marL="0" marR="0" marT="0" marB="0" anchor="b"/>
                </a:tc>
                <a:tc>
                  <a:txBody>
                    <a:bodyPr/>
                    <a:lstStyle/>
                    <a:p>
                      <a:pPr algn="r" fontAlgn="b"/>
                      <a:r>
                        <a:rPr lang="en-GB" sz="1400" u="none" strike="noStrike" dirty="0" smtClean="0">
                          <a:effectLst/>
                        </a:rPr>
                        <a:t> 	 401,781 </a:t>
                      </a:r>
                      <a:endParaRPr lang="en-GB" sz="1400" u="none" strike="noStrike" dirty="0">
                        <a:effectLst/>
                      </a:endParaRPr>
                    </a:p>
                  </a:txBody>
                  <a:tcPr marL="0" marR="0" marT="0" marB="0" anchor="b"/>
                </a:tc>
                <a:tc>
                  <a:txBody>
                    <a:bodyPr/>
                    <a:lstStyle/>
                    <a:p>
                      <a:pPr algn="r" fontAlgn="b"/>
                      <a:r>
                        <a:rPr lang="en-GB" sz="1400" u="none" strike="noStrike">
                          <a:effectLst/>
                        </a:rPr>
                        <a:t>  268,411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477,175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019590820"/>
                  </a:ext>
                </a:extLst>
              </a:tr>
              <a:tr h="18520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326964340"/>
                  </a:ext>
                </a:extLst>
              </a:tr>
              <a:tr h="313569">
                <a:tc>
                  <a:txBody>
                    <a:bodyPr/>
                    <a:lstStyle/>
                    <a:p>
                      <a:pPr algn="l" fontAlgn="b"/>
                      <a:r>
                        <a:rPr lang="en-GB" sz="1400" u="none" strike="noStrike" dirty="0" smtClean="0">
                          <a:effectLst/>
                        </a:rPr>
                        <a:t> Total </a:t>
                      </a:r>
                      <a:r>
                        <a:rPr lang="en-GB" sz="1400" u="none" strike="noStrike" dirty="0">
                          <a:effectLst/>
                        </a:rPr>
                        <a:t>value of health and care effects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10.2</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11.3</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£18.9</a:t>
                      </a:r>
                      <a:endParaRPr lang="en-GB" sz="1400" u="none" strike="noStrike" dirty="0">
                        <a:effectLst/>
                      </a:endParaRPr>
                    </a:p>
                  </a:txBody>
                  <a:tcPr marL="0" marR="0" marT="0" marB="0" anchor="b"/>
                </a:tc>
                <a:tc>
                  <a:txBody>
                    <a:bodyPr/>
                    <a:lstStyle/>
                    <a:p>
                      <a:pPr algn="r" fontAlgn="b"/>
                      <a:r>
                        <a:rPr lang="en-GB" sz="1400" u="none" strike="noStrike" dirty="0" smtClean="0">
                          <a:effectLst/>
                        </a:rPr>
                        <a:t>£28.1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18.8</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33.4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096209930"/>
                  </a:ext>
                </a:extLst>
              </a:tr>
              <a:tr h="325823">
                <a:tc>
                  <a:txBody>
                    <a:bodyPr/>
                    <a:lstStyle/>
                    <a:p>
                      <a:pPr algn="l" fontAlgn="b"/>
                      <a:r>
                        <a:rPr lang="en-GB" sz="1400" u="none" strike="noStrike" dirty="0" smtClean="0">
                          <a:effectLst/>
                        </a:rPr>
                        <a:t> Increase</a:t>
                      </a:r>
                      <a:r>
                        <a:rPr lang="en-GB" sz="1400" u="none" strike="noStrike" baseline="0" dirty="0" smtClean="0">
                          <a:effectLst/>
                        </a:rPr>
                        <a:t> in</a:t>
                      </a:r>
                      <a:r>
                        <a:rPr lang="en-GB" sz="1400" u="none" strike="noStrike" dirty="0" smtClean="0">
                          <a:effectLst/>
                        </a:rPr>
                        <a:t> </a:t>
                      </a:r>
                      <a:r>
                        <a:rPr lang="en-GB" sz="1400" u="none" strike="noStrike" dirty="0">
                          <a:effectLst/>
                        </a:rPr>
                        <a:t>economic growth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6.7</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8.8</a:t>
                      </a:r>
                    </a:p>
                  </a:txBody>
                  <a:tcPr marL="0" marR="0" marT="0" marB="0" anchor="b"/>
                </a:tc>
                <a:tc>
                  <a:txBody>
                    <a:bodyPr/>
                    <a:lstStyle/>
                    <a:p>
                      <a:pPr algn="r" fontAlgn="b"/>
                      <a:r>
                        <a:rPr lang="en-GB" sz="1400" u="none" strike="noStrike" dirty="0">
                          <a:effectLst/>
                        </a:rPr>
                        <a:t>£</a:t>
                      </a:r>
                      <a:r>
                        <a:rPr lang="en-GB" sz="1400" u="none" strike="noStrike" dirty="0" smtClean="0">
                          <a:effectLst/>
                        </a:rPr>
                        <a:t>7.6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10.0</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3.0</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917242802"/>
                  </a:ext>
                </a:extLst>
              </a:tr>
              <a:tr h="381620">
                <a:tc>
                  <a:txBody>
                    <a:bodyPr/>
                    <a:lstStyle/>
                    <a:p>
                      <a:pPr algn="l" fontAlgn="b"/>
                      <a:r>
                        <a:rPr lang="en-GB" sz="1400" u="none" strike="noStrike" dirty="0" smtClean="0">
                          <a:effectLst/>
                        </a:rPr>
                        <a:t> Total </a:t>
                      </a:r>
                      <a:r>
                        <a:rPr lang="en-GB" sz="1400" u="none" strike="noStrike" dirty="0">
                          <a:effectLst/>
                        </a:rPr>
                        <a:t>value of the benefits of </a:t>
                      </a:r>
                      <a:r>
                        <a:rPr lang="en-GB" sz="1400" u="none" strike="noStrike" dirty="0" smtClean="0">
                          <a:effectLst/>
                        </a:rPr>
                        <a:t>investing £1bn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16.9</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20.1</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£26.5</a:t>
                      </a:r>
                      <a:endParaRPr lang="en-GB" sz="1400" u="none" strike="noStrike" dirty="0">
                        <a:effectLst/>
                      </a:endParaRPr>
                    </a:p>
                  </a:txBody>
                  <a:tcPr marL="0" marR="0" marT="0" marB="0" anchor="b"/>
                </a:tc>
                <a:tc>
                  <a:txBody>
                    <a:bodyPr/>
                    <a:lstStyle/>
                    <a:p>
                      <a:pPr algn="r" fontAlgn="b"/>
                      <a:r>
                        <a:rPr lang="en-GB" sz="1400" u="none" strike="noStrike" dirty="0" smtClean="0">
                          <a:effectLst/>
                        </a:rPr>
                        <a:t>£38.1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20.4</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36.4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065585141"/>
                  </a:ext>
                </a:extLst>
              </a:tr>
              <a:tr h="25626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531137582"/>
                  </a:ext>
                </a:extLst>
              </a:tr>
              <a:tr h="256260">
                <a:tc>
                  <a:txBody>
                    <a:bodyPr/>
                    <a:lstStyle/>
                    <a:p>
                      <a:pPr algn="l" fontAlgn="b"/>
                      <a:r>
                        <a:rPr lang="en-GB" sz="1400" u="none" strike="noStrike" dirty="0" smtClean="0">
                          <a:effectLst/>
                        </a:rPr>
                        <a:t> </a:t>
                      </a:r>
                      <a:r>
                        <a:rPr lang="en-GB" sz="1400" b="1" u="none" strike="noStrike" dirty="0" smtClean="0">
                          <a:effectLst/>
                        </a:rPr>
                        <a:t>The </a:t>
                      </a:r>
                      <a:r>
                        <a:rPr lang="en-GB" sz="1400" b="1" u="none" strike="noStrike" dirty="0">
                          <a:effectLst/>
                        </a:rPr>
                        <a:t>value of one public </a:t>
                      </a:r>
                      <a:r>
                        <a:rPr lang="en-GB" sz="1400" b="1" u="none" strike="noStrike" dirty="0" smtClean="0">
                          <a:effectLst/>
                        </a:rPr>
                        <a:t>pound</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£17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£27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£38</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£36</a:t>
                      </a:r>
                      <a:endParaRPr lang="en-GB" sz="14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069097677"/>
                  </a:ext>
                </a:extLst>
              </a:tr>
            </a:tbl>
          </a:graphicData>
        </a:graphic>
      </p:graphicFrame>
      <p:sp>
        <p:nvSpPr>
          <p:cNvPr id="4" name="Rectangle 3"/>
          <p:cNvSpPr/>
          <p:nvPr/>
        </p:nvSpPr>
        <p:spPr>
          <a:xfrm>
            <a:off x="5098144" y="1386300"/>
            <a:ext cx="3860800" cy="3991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59601" y="1095829"/>
            <a:ext cx="2126343" cy="420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549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167"/>
            <a:ext cx="7886700" cy="969776"/>
          </a:xfrm>
        </p:spPr>
        <p:txBody>
          <a:bodyPr>
            <a:normAutofit/>
          </a:bodyPr>
          <a:lstStyle/>
          <a:p>
            <a:r>
              <a:rPr lang="en-US" sz="2800" dirty="0" smtClean="0"/>
              <a:t>So how should we invest £1bn?</a:t>
            </a:r>
            <a:endParaRPr lang="en-US" sz="2800" dirty="0"/>
          </a:p>
        </p:txBody>
      </p:sp>
      <p:graphicFrame>
        <p:nvGraphicFramePr>
          <p:cNvPr id="3" name="Table 2"/>
          <p:cNvGraphicFramePr>
            <a:graphicFrameLocks noGrp="1"/>
          </p:cNvGraphicFramePr>
          <p:nvPr>
            <p:extLst/>
          </p:nvPr>
        </p:nvGraphicFramePr>
        <p:xfrm>
          <a:off x="188687" y="1524001"/>
          <a:ext cx="8643256" cy="3413131"/>
        </p:xfrm>
        <a:graphic>
          <a:graphicData uri="http://schemas.openxmlformats.org/drawingml/2006/table">
            <a:tbl>
              <a:tblPr>
                <a:tableStyleId>{5C22544A-7EE6-4342-B048-85BDC9FD1C3A}</a:tableStyleId>
              </a:tblPr>
              <a:tblGrid>
                <a:gridCol w="3258456">
                  <a:extLst>
                    <a:ext uri="{9D8B030D-6E8A-4147-A177-3AD203B41FA5}">
                      <a16:colId xmlns:a16="http://schemas.microsoft.com/office/drawing/2014/main" val="3534720866"/>
                    </a:ext>
                  </a:extLst>
                </a:gridCol>
                <a:gridCol w="834572">
                  <a:extLst>
                    <a:ext uri="{9D8B030D-6E8A-4147-A177-3AD203B41FA5}">
                      <a16:colId xmlns:a16="http://schemas.microsoft.com/office/drawing/2014/main" val="95258903"/>
                    </a:ext>
                  </a:extLst>
                </a:gridCol>
                <a:gridCol w="798286">
                  <a:extLst>
                    <a:ext uri="{9D8B030D-6E8A-4147-A177-3AD203B41FA5}">
                      <a16:colId xmlns:a16="http://schemas.microsoft.com/office/drawing/2014/main" val="556506815"/>
                    </a:ext>
                  </a:extLst>
                </a:gridCol>
                <a:gridCol w="972457">
                  <a:extLst>
                    <a:ext uri="{9D8B030D-6E8A-4147-A177-3AD203B41FA5}">
                      <a16:colId xmlns:a16="http://schemas.microsoft.com/office/drawing/2014/main" val="4172380393"/>
                    </a:ext>
                  </a:extLst>
                </a:gridCol>
                <a:gridCol w="885371">
                  <a:extLst>
                    <a:ext uri="{9D8B030D-6E8A-4147-A177-3AD203B41FA5}">
                      <a16:colId xmlns:a16="http://schemas.microsoft.com/office/drawing/2014/main" val="3971298884"/>
                    </a:ext>
                  </a:extLst>
                </a:gridCol>
                <a:gridCol w="856343">
                  <a:extLst>
                    <a:ext uri="{9D8B030D-6E8A-4147-A177-3AD203B41FA5}">
                      <a16:colId xmlns:a16="http://schemas.microsoft.com/office/drawing/2014/main" val="357088228"/>
                    </a:ext>
                  </a:extLst>
                </a:gridCol>
                <a:gridCol w="1037771">
                  <a:extLst>
                    <a:ext uri="{9D8B030D-6E8A-4147-A177-3AD203B41FA5}">
                      <a16:colId xmlns:a16="http://schemas.microsoft.com/office/drawing/2014/main" val="322732952"/>
                    </a:ext>
                  </a:extLst>
                </a:gridCol>
              </a:tblGrid>
              <a:tr h="403270">
                <a:tc>
                  <a:txBody>
                    <a:bodyPr/>
                    <a:lstStyle/>
                    <a:p>
                      <a:pPr algn="l" fontAlgn="b"/>
                      <a:endParaRPr lang="en-GB" sz="1400" b="0" i="0" u="none" strike="noStrike" dirty="0">
                        <a:solidFill>
                          <a:srgbClr val="000000"/>
                        </a:solidFill>
                        <a:effectLst/>
                        <a:latin typeface="Aptos Narrow"/>
                      </a:endParaRPr>
                    </a:p>
                  </a:txBody>
                  <a:tcPr marL="0" marR="0" marT="0" marB="0" anchor="b"/>
                </a:tc>
                <a:tc gridSpan="2">
                  <a:txBody>
                    <a:bodyPr/>
                    <a:lstStyle/>
                    <a:p>
                      <a:pPr algn="l" fontAlgn="b"/>
                      <a:r>
                        <a:rPr lang="en-GB" sz="1400" u="none" strike="noStrike" dirty="0" smtClean="0">
                          <a:effectLst/>
                        </a:rPr>
                        <a:t> </a:t>
                      </a:r>
                      <a:r>
                        <a:rPr lang="en-GB" sz="1400" b="1" u="none" strike="noStrike" dirty="0" smtClean="0">
                          <a:effectLst/>
                        </a:rPr>
                        <a:t>NHS </a:t>
                      </a:r>
                      <a:r>
                        <a:rPr lang="en-GB" sz="1400" u="none" strike="noStrike" dirty="0">
                          <a:effectLst/>
                        </a:rPr>
                        <a:t>(0.55%)</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Adult </a:t>
                      </a:r>
                      <a:r>
                        <a:rPr lang="en-GB" sz="1400" b="1" u="none" strike="noStrike" dirty="0">
                          <a:effectLst/>
                        </a:rPr>
                        <a:t>Social Care </a:t>
                      </a:r>
                      <a:r>
                        <a:rPr lang="en-GB" sz="1400" u="none" strike="noStrike" dirty="0">
                          <a:effectLst/>
                        </a:rPr>
                        <a:t>(3.4%)</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Public </a:t>
                      </a:r>
                      <a:r>
                        <a:rPr lang="en-GB" sz="1400" b="1" u="none" strike="noStrike" dirty="0">
                          <a:effectLst/>
                        </a:rPr>
                        <a:t>health </a:t>
                      </a:r>
                      <a:r>
                        <a:rPr lang="en-GB" sz="1400" u="none" strike="noStrike" dirty="0">
                          <a:effectLst/>
                        </a:rPr>
                        <a:t>(27.32%)</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3071275274"/>
                  </a:ext>
                </a:extLst>
              </a:tr>
              <a:tr h="409529">
                <a:tc>
                  <a:txBody>
                    <a:bodyPr/>
                    <a:lstStyle/>
                    <a:p>
                      <a:pPr algn="l" fontAlgn="b"/>
                      <a:r>
                        <a:rPr lang="en-GB" sz="1400" u="none" strike="noStrike" baseline="0" dirty="0" smtClean="0">
                          <a:effectLst/>
                        </a:rPr>
                        <a:t> Benefits</a:t>
                      </a:r>
                      <a:r>
                        <a:rPr lang="en-GB" sz="1400" u="none" strike="noStrike" dirty="0" smtClean="0">
                          <a:effectLst/>
                        </a:rPr>
                        <a:t> </a:t>
                      </a:r>
                      <a:r>
                        <a:rPr lang="en-GB" sz="1400" u="none" strike="noStrike" dirty="0">
                          <a:effectLst/>
                        </a:rPr>
                        <a:t>each year of £1bn</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162600846"/>
                  </a:ext>
                </a:extLst>
              </a:tr>
              <a:tr h="159657">
                <a:tc>
                  <a:txBody>
                    <a:bodyPr/>
                    <a:lstStyle/>
                    <a:p>
                      <a:pPr algn="l" fontAlgn="b"/>
                      <a:r>
                        <a:rPr lang="en-GB" sz="1400" u="none" strike="noStrike" dirty="0" smtClean="0">
                          <a:effectLst/>
                        </a:rPr>
                        <a:t> Reduced </a:t>
                      </a:r>
                      <a:r>
                        <a:rPr lang="en-GB" sz="1400" u="none" strike="noStrike" dirty="0">
                          <a:effectLst/>
                        </a:rPr>
                        <a:t>mortality (</a:t>
                      </a:r>
                      <a:r>
                        <a:rPr lang="en-GB" sz="1400" u="none" strike="noStrike" dirty="0" smtClean="0">
                          <a:effectLst/>
                        </a:rPr>
                        <a:t>deaths averted)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6,192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6,511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9,110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a:effectLst/>
                        </a:rPr>
                        <a:t>            11,820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12,052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21,426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927754054"/>
                  </a:ext>
                </a:extLst>
              </a:tr>
              <a:tr h="373699">
                <a:tc>
                  <a:txBody>
                    <a:bodyPr/>
                    <a:lstStyle/>
                    <a:p>
                      <a:pPr algn="l" fontAlgn="b"/>
                      <a:r>
                        <a:rPr lang="en-GB" sz="1400" u="none" strike="noStrike" dirty="0" smtClean="0">
                          <a:effectLst/>
                        </a:rPr>
                        <a:t> Quality </a:t>
                      </a:r>
                      <a:r>
                        <a:rPr lang="en-GB" sz="1400" u="none" strike="noStrike" dirty="0">
                          <a:effectLst/>
                        </a:rPr>
                        <a:t>Adjusted Life Years (QALYs</a:t>
                      </a:r>
                      <a:r>
                        <a:rPr lang="en-GB" sz="1400" u="none" strike="noStrike" dirty="0" smtClean="0">
                          <a:effectLst/>
                        </a:rPr>
                        <a:t>) gained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145,874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161,326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 270,617  </a:t>
                      </a:r>
                      <a:endParaRPr lang="en-GB" sz="1400" u="none" strike="noStrike" dirty="0">
                        <a:effectLst/>
                      </a:endParaRPr>
                    </a:p>
                  </a:txBody>
                  <a:tcPr marL="0" marR="0" marT="0" marB="0" anchor="b"/>
                </a:tc>
                <a:tc>
                  <a:txBody>
                    <a:bodyPr/>
                    <a:lstStyle/>
                    <a:p>
                      <a:pPr algn="r" fontAlgn="b"/>
                      <a:r>
                        <a:rPr lang="en-GB" sz="1400" u="none" strike="noStrike" dirty="0" smtClean="0">
                          <a:effectLst/>
                        </a:rPr>
                        <a:t> 	 401,781 </a:t>
                      </a:r>
                      <a:endParaRPr lang="en-GB" sz="1400" u="none" strike="noStrike" dirty="0">
                        <a:effectLst/>
                      </a:endParaRPr>
                    </a:p>
                  </a:txBody>
                  <a:tcPr marL="0" marR="0" marT="0" marB="0" anchor="b"/>
                </a:tc>
                <a:tc>
                  <a:txBody>
                    <a:bodyPr/>
                    <a:lstStyle/>
                    <a:p>
                      <a:pPr algn="r" fontAlgn="b"/>
                      <a:r>
                        <a:rPr lang="en-GB" sz="1400" u="none" strike="noStrike">
                          <a:effectLst/>
                        </a:rPr>
                        <a:t>  268,411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477,175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019590820"/>
                  </a:ext>
                </a:extLst>
              </a:tr>
              <a:tr h="18520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326964340"/>
                  </a:ext>
                </a:extLst>
              </a:tr>
              <a:tr h="313569">
                <a:tc>
                  <a:txBody>
                    <a:bodyPr/>
                    <a:lstStyle/>
                    <a:p>
                      <a:pPr algn="l" fontAlgn="b"/>
                      <a:r>
                        <a:rPr lang="en-GB" sz="1400" u="none" strike="noStrike" dirty="0" smtClean="0">
                          <a:effectLst/>
                        </a:rPr>
                        <a:t> Total </a:t>
                      </a:r>
                      <a:r>
                        <a:rPr lang="en-GB" sz="1400" u="none" strike="noStrike" dirty="0">
                          <a:effectLst/>
                        </a:rPr>
                        <a:t>value of health and care effects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10.2</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11.3</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£18.9</a:t>
                      </a:r>
                      <a:endParaRPr lang="en-GB" sz="1400" u="none" strike="noStrike" dirty="0">
                        <a:effectLst/>
                      </a:endParaRPr>
                    </a:p>
                  </a:txBody>
                  <a:tcPr marL="0" marR="0" marT="0" marB="0" anchor="b"/>
                </a:tc>
                <a:tc>
                  <a:txBody>
                    <a:bodyPr/>
                    <a:lstStyle/>
                    <a:p>
                      <a:pPr algn="r" fontAlgn="b"/>
                      <a:r>
                        <a:rPr lang="en-GB" sz="1400" u="none" strike="noStrike" dirty="0" smtClean="0">
                          <a:effectLst/>
                        </a:rPr>
                        <a:t>£28.1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18.8</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33.4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096209930"/>
                  </a:ext>
                </a:extLst>
              </a:tr>
              <a:tr h="325823">
                <a:tc>
                  <a:txBody>
                    <a:bodyPr/>
                    <a:lstStyle/>
                    <a:p>
                      <a:pPr algn="l" fontAlgn="b"/>
                      <a:r>
                        <a:rPr lang="en-GB" sz="1400" u="none" strike="noStrike" dirty="0" smtClean="0">
                          <a:effectLst/>
                        </a:rPr>
                        <a:t> Increase</a:t>
                      </a:r>
                      <a:r>
                        <a:rPr lang="en-GB" sz="1400" u="none" strike="noStrike" baseline="0" dirty="0" smtClean="0">
                          <a:effectLst/>
                        </a:rPr>
                        <a:t> in</a:t>
                      </a:r>
                      <a:r>
                        <a:rPr lang="en-GB" sz="1400" u="none" strike="noStrike" dirty="0" smtClean="0">
                          <a:effectLst/>
                        </a:rPr>
                        <a:t> </a:t>
                      </a:r>
                      <a:r>
                        <a:rPr lang="en-GB" sz="1400" u="none" strike="noStrike" dirty="0">
                          <a:effectLst/>
                        </a:rPr>
                        <a:t>economic growth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6.7</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8.8</a:t>
                      </a:r>
                    </a:p>
                  </a:txBody>
                  <a:tcPr marL="0" marR="0" marT="0" marB="0" anchor="b"/>
                </a:tc>
                <a:tc>
                  <a:txBody>
                    <a:bodyPr/>
                    <a:lstStyle/>
                    <a:p>
                      <a:pPr algn="r" fontAlgn="b"/>
                      <a:r>
                        <a:rPr lang="en-GB" sz="1400" u="none" strike="noStrike" dirty="0">
                          <a:effectLst/>
                        </a:rPr>
                        <a:t>£</a:t>
                      </a:r>
                      <a:r>
                        <a:rPr lang="en-GB" sz="1400" u="none" strike="noStrike" dirty="0" smtClean="0">
                          <a:effectLst/>
                        </a:rPr>
                        <a:t>7.6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10.0</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3.0</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917242802"/>
                  </a:ext>
                </a:extLst>
              </a:tr>
              <a:tr h="381620">
                <a:tc>
                  <a:txBody>
                    <a:bodyPr/>
                    <a:lstStyle/>
                    <a:p>
                      <a:pPr algn="l" fontAlgn="b"/>
                      <a:r>
                        <a:rPr lang="en-GB" sz="1400" u="none" strike="noStrike" dirty="0" smtClean="0">
                          <a:effectLst/>
                        </a:rPr>
                        <a:t> Total </a:t>
                      </a:r>
                      <a:r>
                        <a:rPr lang="en-GB" sz="1400" u="none" strike="noStrike" dirty="0">
                          <a:effectLst/>
                        </a:rPr>
                        <a:t>value of the benefits of </a:t>
                      </a:r>
                      <a:r>
                        <a:rPr lang="en-GB" sz="1400" u="none" strike="noStrike" dirty="0" smtClean="0">
                          <a:effectLst/>
                        </a:rPr>
                        <a:t>investing £1bn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16.9</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20.1</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£26.5</a:t>
                      </a:r>
                      <a:endParaRPr lang="en-GB" sz="1400" u="none" strike="noStrike" dirty="0">
                        <a:effectLst/>
                      </a:endParaRPr>
                    </a:p>
                  </a:txBody>
                  <a:tcPr marL="0" marR="0" marT="0" marB="0" anchor="b"/>
                </a:tc>
                <a:tc>
                  <a:txBody>
                    <a:bodyPr/>
                    <a:lstStyle/>
                    <a:p>
                      <a:pPr algn="r" fontAlgn="b"/>
                      <a:r>
                        <a:rPr lang="en-GB" sz="1400" u="none" strike="noStrike" dirty="0" smtClean="0">
                          <a:effectLst/>
                        </a:rPr>
                        <a:t>£38.1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20.4</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36.4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065585141"/>
                  </a:ext>
                </a:extLst>
              </a:tr>
              <a:tr h="25626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531137582"/>
                  </a:ext>
                </a:extLst>
              </a:tr>
              <a:tr h="256260">
                <a:tc>
                  <a:txBody>
                    <a:bodyPr/>
                    <a:lstStyle/>
                    <a:p>
                      <a:pPr algn="l" fontAlgn="b"/>
                      <a:r>
                        <a:rPr lang="en-GB" sz="1400" u="none" strike="noStrike" dirty="0" smtClean="0">
                          <a:effectLst/>
                        </a:rPr>
                        <a:t> </a:t>
                      </a:r>
                      <a:r>
                        <a:rPr lang="en-GB" sz="1400" b="1" u="none" strike="noStrike" dirty="0" smtClean="0">
                          <a:effectLst/>
                        </a:rPr>
                        <a:t>The </a:t>
                      </a:r>
                      <a:r>
                        <a:rPr lang="en-GB" sz="1400" b="1" u="none" strike="noStrike" dirty="0">
                          <a:effectLst/>
                        </a:rPr>
                        <a:t>value of one public </a:t>
                      </a:r>
                      <a:r>
                        <a:rPr lang="en-GB" sz="1400" b="1" u="none" strike="noStrike" dirty="0" smtClean="0">
                          <a:effectLst/>
                        </a:rPr>
                        <a:t>pound</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£17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£27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£38</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£36</a:t>
                      </a:r>
                      <a:endParaRPr lang="en-GB" sz="14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069097677"/>
                  </a:ext>
                </a:extLst>
              </a:tr>
            </a:tbl>
          </a:graphicData>
        </a:graphic>
      </p:graphicFrame>
      <p:sp>
        <p:nvSpPr>
          <p:cNvPr id="6" name="Rectangle 5"/>
          <p:cNvSpPr/>
          <p:nvPr/>
        </p:nvSpPr>
        <p:spPr>
          <a:xfrm>
            <a:off x="6959601" y="1095829"/>
            <a:ext cx="2126343" cy="420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660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2167"/>
            <a:ext cx="7886700" cy="969776"/>
          </a:xfrm>
        </p:spPr>
        <p:txBody>
          <a:bodyPr>
            <a:normAutofit/>
          </a:bodyPr>
          <a:lstStyle/>
          <a:p>
            <a:r>
              <a:rPr lang="en-US" sz="2800" dirty="0" smtClean="0"/>
              <a:t>So how should we invest £1bn?</a:t>
            </a:r>
            <a:endParaRPr lang="en-US" sz="2800" dirty="0"/>
          </a:p>
        </p:txBody>
      </p:sp>
      <p:graphicFrame>
        <p:nvGraphicFramePr>
          <p:cNvPr id="3" name="Table 2"/>
          <p:cNvGraphicFramePr>
            <a:graphicFrameLocks noGrp="1"/>
          </p:cNvGraphicFramePr>
          <p:nvPr>
            <p:extLst/>
          </p:nvPr>
        </p:nvGraphicFramePr>
        <p:xfrm>
          <a:off x="188687" y="1524001"/>
          <a:ext cx="8643256" cy="3413131"/>
        </p:xfrm>
        <a:graphic>
          <a:graphicData uri="http://schemas.openxmlformats.org/drawingml/2006/table">
            <a:tbl>
              <a:tblPr>
                <a:tableStyleId>{5C22544A-7EE6-4342-B048-85BDC9FD1C3A}</a:tableStyleId>
              </a:tblPr>
              <a:tblGrid>
                <a:gridCol w="3258456">
                  <a:extLst>
                    <a:ext uri="{9D8B030D-6E8A-4147-A177-3AD203B41FA5}">
                      <a16:colId xmlns:a16="http://schemas.microsoft.com/office/drawing/2014/main" val="3534720866"/>
                    </a:ext>
                  </a:extLst>
                </a:gridCol>
                <a:gridCol w="834572">
                  <a:extLst>
                    <a:ext uri="{9D8B030D-6E8A-4147-A177-3AD203B41FA5}">
                      <a16:colId xmlns:a16="http://schemas.microsoft.com/office/drawing/2014/main" val="95258903"/>
                    </a:ext>
                  </a:extLst>
                </a:gridCol>
                <a:gridCol w="798286">
                  <a:extLst>
                    <a:ext uri="{9D8B030D-6E8A-4147-A177-3AD203B41FA5}">
                      <a16:colId xmlns:a16="http://schemas.microsoft.com/office/drawing/2014/main" val="556506815"/>
                    </a:ext>
                  </a:extLst>
                </a:gridCol>
                <a:gridCol w="972457">
                  <a:extLst>
                    <a:ext uri="{9D8B030D-6E8A-4147-A177-3AD203B41FA5}">
                      <a16:colId xmlns:a16="http://schemas.microsoft.com/office/drawing/2014/main" val="4172380393"/>
                    </a:ext>
                  </a:extLst>
                </a:gridCol>
                <a:gridCol w="885371">
                  <a:extLst>
                    <a:ext uri="{9D8B030D-6E8A-4147-A177-3AD203B41FA5}">
                      <a16:colId xmlns:a16="http://schemas.microsoft.com/office/drawing/2014/main" val="3971298884"/>
                    </a:ext>
                  </a:extLst>
                </a:gridCol>
                <a:gridCol w="856343">
                  <a:extLst>
                    <a:ext uri="{9D8B030D-6E8A-4147-A177-3AD203B41FA5}">
                      <a16:colId xmlns:a16="http://schemas.microsoft.com/office/drawing/2014/main" val="357088228"/>
                    </a:ext>
                  </a:extLst>
                </a:gridCol>
                <a:gridCol w="1037771">
                  <a:extLst>
                    <a:ext uri="{9D8B030D-6E8A-4147-A177-3AD203B41FA5}">
                      <a16:colId xmlns:a16="http://schemas.microsoft.com/office/drawing/2014/main" val="322732952"/>
                    </a:ext>
                  </a:extLst>
                </a:gridCol>
              </a:tblGrid>
              <a:tr h="403270">
                <a:tc>
                  <a:txBody>
                    <a:bodyPr/>
                    <a:lstStyle/>
                    <a:p>
                      <a:pPr algn="l" fontAlgn="b"/>
                      <a:endParaRPr lang="en-GB" sz="1400" b="0" i="0" u="none" strike="noStrike" dirty="0">
                        <a:solidFill>
                          <a:srgbClr val="000000"/>
                        </a:solidFill>
                        <a:effectLst/>
                        <a:latin typeface="Aptos Narrow"/>
                      </a:endParaRPr>
                    </a:p>
                  </a:txBody>
                  <a:tcPr marL="0" marR="0" marT="0" marB="0" anchor="b"/>
                </a:tc>
                <a:tc gridSpan="2">
                  <a:txBody>
                    <a:bodyPr/>
                    <a:lstStyle/>
                    <a:p>
                      <a:pPr algn="l" fontAlgn="b"/>
                      <a:r>
                        <a:rPr lang="en-GB" sz="1400" u="none" strike="noStrike" dirty="0" smtClean="0">
                          <a:effectLst/>
                        </a:rPr>
                        <a:t> </a:t>
                      </a:r>
                      <a:r>
                        <a:rPr lang="en-GB" sz="1400" b="1" u="none" strike="noStrike" dirty="0" smtClean="0">
                          <a:effectLst/>
                        </a:rPr>
                        <a:t>NHS </a:t>
                      </a:r>
                      <a:r>
                        <a:rPr lang="en-GB" sz="1400" u="none" strike="noStrike" dirty="0">
                          <a:effectLst/>
                        </a:rPr>
                        <a:t>(0.55%)</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Adult </a:t>
                      </a:r>
                      <a:r>
                        <a:rPr lang="en-GB" sz="1400" b="1" u="none" strike="noStrike" dirty="0">
                          <a:effectLst/>
                        </a:rPr>
                        <a:t>Social Care </a:t>
                      </a:r>
                      <a:r>
                        <a:rPr lang="en-GB" sz="1400" u="none" strike="noStrike" dirty="0">
                          <a:effectLst/>
                        </a:rPr>
                        <a:t>(3.4%)</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l" fontAlgn="b"/>
                      <a:r>
                        <a:rPr lang="en-GB" sz="1400" u="none" strike="noStrike" dirty="0" smtClean="0">
                          <a:effectLst/>
                        </a:rPr>
                        <a:t> </a:t>
                      </a:r>
                      <a:r>
                        <a:rPr lang="en-GB" sz="1400" b="1" u="none" strike="noStrike" dirty="0" smtClean="0">
                          <a:effectLst/>
                        </a:rPr>
                        <a:t>Public </a:t>
                      </a:r>
                      <a:r>
                        <a:rPr lang="en-GB" sz="1400" b="1" u="none" strike="noStrike" dirty="0">
                          <a:effectLst/>
                        </a:rPr>
                        <a:t>health </a:t>
                      </a:r>
                      <a:r>
                        <a:rPr lang="en-GB" sz="1400" u="none" strike="noStrike" dirty="0">
                          <a:effectLst/>
                        </a:rPr>
                        <a:t>(27.32%)</a:t>
                      </a:r>
                      <a:endParaRPr lang="en-GB" sz="1400" b="0" i="0" u="none" strike="noStrike" dirty="0">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3071275274"/>
                  </a:ext>
                </a:extLst>
              </a:tr>
              <a:tr h="409529">
                <a:tc>
                  <a:txBody>
                    <a:bodyPr/>
                    <a:lstStyle/>
                    <a:p>
                      <a:pPr algn="l" fontAlgn="b"/>
                      <a:r>
                        <a:rPr lang="en-GB" sz="1400" u="none" strike="noStrike" baseline="0" dirty="0" smtClean="0">
                          <a:effectLst/>
                        </a:rPr>
                        <a:t> Benefits</a:t>
                      </a:r>
                      <a:r>
                        <a:rPr lang="en-GB" sz="1400" u="none" strike="noStrike" dirty="0" smtClean="0">
                          <a:effectLst/>
                        </a:rPr>
                        <a:t> </a:t>
                      </a:r>
                      <a:r>
                        <a:rPr lang="en-GB" sz="1400" u="none" strike="noStrike" dirty="0">
                          <a:effectLst/>
                        </a:rPr>
                        <a:t>each year of £1bn</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Low </a:t>
                      </a:r>
                      <a:endParaRPr lang="en-GB" sz="1400" b="0" i="0" u="none" strike="noStrike" dirty="0">
                        <a:solidFill>
                          <a:srgbClr val="000000"/>
                        </a:solidFill>
                        <a:effectLst/>
                        <a:latin typeface="Aptos Narrow"/>
                      </a:endParaRPr>
                    </a:p>
                  </a:txBody>
                  <a:tcPr marL="0" marR="0" marT="0" marB="0" anchor="b"/>
                </a:tc>
                <a:tc>
                  <a:txBody>
                    <a:bodyPr/>
                    <a:lstStyle/>
                    <a:p>
                      <a:pPr algn="l" fontAlgn="b"/>
                      <a:r>
                        <a:rPr lang="en-GB" sz="1400" u="none" strike="noStrike" dirty="0">
                          <a:effectLst/>
                        </a:rPr>
                        <a:t>High</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162600846"/>
                  </a:ext>
                </a:extLst>
              </a:tr>
              <a:tr h="159657">
                <a:tc>
                  <a:txBody>
                    <a:bodyPr/>
                    <a:lstStyle/>
                    <a:p>
                      <a:pPr algn="l" fontAlgn="b"/>
                      <a:r>
                        <a:rPr lang="en-GB" sz="1400" u="none" strike="noStrike" dirty="0" smtClean="0">
                          <a:effectLst/>
                        </a:rPr>
                        <a:t> Reduced </a:t>
                      </a:r>
                      <a:r>
                        <a:rPr lang="en-GB" sz="1400" u="none" strike="noStrike" dirty="0">
                          <a:effectLst/>
                        </a:rPr>
                        <a:t>mortality (</a:t>
                      </a:r>
                      <a:r>
                        <a:rPr lang="en-GB" sz="1400" u="none" strike="noStrike" dirty="0" smtClean="0">
                          <a:effectLst/>
                        </a:rPr>
                        <a:t>deaths averted)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6,192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6,511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9,110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a:effectLst/>
                        </a:rPr>
                        <a:t>            11,820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12,052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21,426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927754054"/>
                  </a:ext>
                </a:extLst>
              </a:tr>
              <a:tr h="373699">
                <a:tc>
                  <a:txBody>
                    <a:bodyPr/>
                    <a:lstStyle/>
                    <a:p>
                      <a:pPr algn="l" fontAlgn="b"/>
                      <a:r>
                        <a:rPr lang="en-GB" sz="1400" u="none" strike="noStrike" dirty="0" smtClean="0">
                          <a:effectLst/>
                        </a:rPr>
                        <a:t> Quality </a:t>
                      </a:r>
                      <a:r>
                        <a:rPr lang="en-GB" sz="1400" u="none" strike="noStrike" dirty="0">
                          <a:effectLst/>
                        </a:rPr>
                        <a:t>Adjusted Life Years (QALYs</a:t>
                      </a:r>
                      <a:r>
                        <a:rPr lang="en-GB" sz="1400" u="none" strike="noStrike" dirty="0" smtClean="0">
                          <a:effectLst/>
                        </a:rPr>
                        <a:t>) gained</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145,874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     161,326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 270,617  </a:t>
                      </a:r>
                      <a:endParaRPr lang="en-GB" sz="1400" u="none" strike="noStrike" dirty="0">
                        <a:effectLst/>
                      </a:endParaRPr>
                    </a:p>
                  </a:txBody>
                  <a:tcPr marL="0" marR="0" marT="0" marB="0" anchor="b"/>
                </a:tc>
                <a:tc>
                  <a:txBody>
                    <a:bodyPr/>
                    <a:lstStyle/>
                    <a:p>
                      <a:pPr algn="r" fontAlgn="b"/>
                      <a:r>
                        <a:rPr lang="en-GB" sz="1400" u="none" strike="noStrike" dirty="0" smtClean="0">
                          <a:effectLst/>
                        </a:rPr>
                        <a:t> 	 401,781 </a:t>
                      </a:r>
                      <a:endParaRPr lang="en-GB" sz="1400" u="none" strike="noStrike" dirty="0">
                        <a:effectLst/>
                      </a:endParaRPr>
                    </a:p>
                  </a:txBody>
                  <a:tcPr marL="0" marR="0" marT="0" marB="0" anchor="b"/>
                </a:tc>
                <a:tc>
                  <a:txBody>
                    <a:bodyPr/>
                    <a:lstStyle/>
                    <a:p>
                      <a:pPr algn="r" fontAlgn="b"/>
                      <a:r>
                        <a:rPr lang="en-GB" sz="1400" u="none" strike="noStrike">
                          <a:effectLst/>
                        </a:rPr>
                        <a:t>  268,411 </a:t>
                      </a:r>
                      <a:endParaRPr lang="en-GB" sz="1400" b="0" i="0" u="none" strike="noStrike">
                        <a:solidFill>
                          <a:srgbClr val="000000"/>
                        </a:solidFill>
                        <a:effectLst/>
                        <a:latin typeface="Aptos Narrow"/>
                      </a:endParaRPr>
                    </a:p>
                  </a:txBody>
                  <a:tcPr marL="0" marR="0" marT="0" marB="0" anchor="b"/>
                </a:tc>
                <a:tc>
                  <a:txBody>
                    <a:bodyPr/>
                    <a:lstStyle/>
                    <a:p>
                      <a:pPr algn="r" fontAlgn="b"/>
                      <a:r>
                        <a:rPr lang="en-GB" sz="1400" u="none" strike="noStrike">
                          <a:effectLst/>
                        </a:rPr>
                        <a:t>      477,175 </a:t>
                      </a:r>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019590820"/>
                  </a:ext>
                </a:extLst>
              </a:tr>
              <a:tr h="18520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326964340"/>
                  </a:ext>
                </a:extLst>
              </a:tr>
              <a:tr h="313569">
                <a:tc>
                  <a:txBody>
                    <a:bodyPr/>
                    <a:lstStyle/>
                    <a:p>
                      <a:pPr algn="l" fontAlgn="b"/>
                      <a:r>
                        <a:rPr lang="en-GB" sz="1400" u="none" strike="noStrike" dirty="0" smtClean="0">
                          <a:effectLst/>
                        </a:rPr>
                        <a:t> Total </a:t>
                      </a:r>
                      <a:r>
                        <a:rPr lang="en-GB" sz="1400" u="none" strike="noStrike" dirty="0">
                          <a:effectLst/>
                        </a:rPr>
                        <a:t>value of health and care effects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10.2</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11.3</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£18.9</a:t>
                      </a:r>
                      <a:endParaRPr lang="en-GB" sz="1400" u="none" strike="noStrike" dirty="0">
                        <a:effectLst/>
                      </a:endParaRPr>
                    </a:p>
                  </a:txBody>
                  <a:tcPr marL="0" marR="0" marT="0" marB="0" anchor="b"/>
                </a:tc>
                <a:tc>
                  <a:txBody>
                    <a:bodyPr/>
                    <a:lstStyle/>
                    <a:p>
                      <a:pPr algn="r" fontAlgn="b"/>
                      <a:r>
                        <a:rPr lang="en-GB" sz="1400" u="none" strike="noStrike" dirty="0" smtClean="0">
                          <a:effectLst/>
                        </a:rPr>
                        <a:t>£28.1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18.8</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33.4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096209930"/>
                  </a:ext>
                </a:extLst>
              </a:tr>
              <a:tr h="325823">
                <a:tc>
                  <a:txBody>
                    <a:bodyPr/>
                    <a:lstStyle/>
                    <a:p>
                      <a:pPr algn="l" fontAlgn="b"/>
                      <a:r>
                        <a:rPr lang="en-GB" sz="1400" u="none" strike="noStrike" dirty="0" smtClean="0">
                          <a:effectLst/>
                        </a:rPr>
                        <a:t> Increase</a:t>
                      </a:r>
                      <a:r>
                        <a:rPr lang="en-GB" sz="1400" u="none" strike="noStrike" baseline="0" dirty="0" smtClean="0">
                          <a:effectLst/>
                        </a:rPr>
                        <a:t> in</a:t>
                      </a:r>
                      <a:r>
                        <a:rPr lang="en-GB" sz="1400" u="none" strike="noStrike" dirty="0" smtClean="0">
                          <a:effectLst/>
                        </a:rPr>
                        <a:t> </a:t>
                      </a:r>
                      <a:r>
                        <a:rPr lang="en-GB" sz="1400" u="none" strike="noStrike" dirty="0">
                          <a:effectLst/>
                        </a:rPr>
                        <a:t>economic growth </a:t>
                      </a:r>
                      <a:r>
                        <a:rPr lang="en-GB" sz="1400" u="none" strike="noStrike" dirty="0" smtClean="0">
                          <a:effectLst/>
                        </a:rPr>
                        <a:t>(£</a:t>
                      </a:r>
                      <a:r>
                        <a:rPr lang="en-GB" sz="1400" u="none" strike="noStrike" dirty="0" err="1" smtClean="0">
                          <a:effectLst/>
                        </a:rPr>
                        <a:t>bn</a:t>
                      </a:r>
                      <a:r>
                        <a:rPr lang="en-GB" sz="1400" u="none" strike="noStrike" dirty="0" smtClean="0">
                          <a:effectLst/>
                        </a:rPr>
                        <a:t>)</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6.7</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8.8</a:t>
                      </a:r>
                    </a:p>
                  </a:txBody>
                  <a:tcPr marL="0" marR="0" marT="0" marB="0" anchor="b"/>
                </a:tc>
                <a:tc>
                  <a:txBody>
                    <a:bodyPr/>
                    <a:lstStyle/>
                    <a:p>
                      <a:pPr algn="r" fontAlgn="b"/>
                      <a:r>
                        <a:rPr lang="en-GB" sz="1400" u="none" strike="noStrike" dirty="0">
                          <a:effectLst/>
                        </a:rPr>
                        <a:t>£</a:t>
                      </a:r>
                      <a:r>
                        <a:rPr lang="en-GB" sz="1400" u="none" strike="noStrike" dirty="0" smtClean="0">
                          <a:effectLst/>
                        </a:rPr>
                        <a:t>7.6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10.0</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3.0</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917242802"/>
                  </a:ext>
                </a:extLst>
              </a:tr>
              <a:tr h="381620">
                <a:tc>
                  <a:txBody>
                    <a:bodyPr/>
                    <a:lstStyle/>
                    <a:p>
                      <a:pPr algn="l" fontAlgn="b"/>
                      <a:r>
                        <a:rPr lang="en-GB" sz="1400" u="none" strike="noStrike" dirty="0" smtClean="0">
                          <a:effectLst/>
                        </a:rPr>
                        <a:t> Total </a:t>
                      </a:r>
                      <a:r>
                        <a:rPr lang="en-GB" sz="1400" u="none" strike="noStrike" dirty="0">
                          <a:effectLst/>
                        </a:rPr>
                        <a:t>value of the benefits of </a:t>
                      </a:r>
                      <a:r>
                        <a:rPr lang="en-GB" sz="1400" u="none" strike="noStrike" dirty="0" smtClean="0">
                          <a:effectLst/>
                        </a:rPr>
                        <a:t>investing £1bn </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16.9</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20.1</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smtClean="0">
                          <a:effectLst/>
                        </a:rPr>
                        <a:t>£26.5</a:t>
                      </a:r>
                      <a:endParaRPr lang="en-GB" sz="1400" u="none" strike="noStrike" dirty="0">
                        <a:effectLst/>
                      </a:endParaRPr>
                    </a:p>
                  </a:txBody>
                  <a:tcPr marL="0" marR="0" marT="0" marB="0" anchor="b"/>
                </a:tc>
                <a:tc>
                  <a:txBody>
                    <a:bodyPr/>
                    <a:lstStyle/>
                    <a:p>
                      <a:pPr algn="r" fontAlgn="b"/>
                      <a:r>
                        <a:rPr lang="en-GB" sz="1400" u="none" strike="noStrike" dirty="0" smtClean="0">
                          <a:effectLst/>
                        </a:rPr>
                        <a:t>£38.1</a:t>
                      </a:r>
                      <a:endParaRPr lang="en-GB" sz="1400" u="none" strike="noStrike" dirty="0">
                        <a:effectLst/>
                      </a:endParaRPr>
                    </a:p>
                  </a:txBody>
                  <a:tcPr marL="0" marR="0" marT="0" marB="0" anchor="b"/>
                </a:tc>
                <a:tc>
                  <a:txBody>
                    <a:bodyPr/>
                    <a:lstStyle/>
                    <a:p>
                      <a:pPr algn="r" fontAlgn="b"/>
                      <a:r>
                        <a:rPr lang="en-GB" sz="1400" u="none" strike="noStrike" dirty="0">
                          <a:effectLst/>
                        </a:rPr>
                        <a:t>£</a:t>
                      </a:r>
                      <a:r>
                        <a:rPr lang="en-GB" sz="1400" u="none" strike="noStrike" dirty="0" smtClean="0">
                          <a:effectLst/>
                        </a:rPr>
                        <a:t>20.4</a:t>
                      </a:r>
                      <a:endParaRPr lang="en-GB" sz="1400" b="0" i="0" u="none" strike="noStrike" dirty="0">
                        <a:solidFill>
                          <a:srgbClr val="000000"/>
                        </a:solidFill>
                        <a:effectLst/>
                        <a:latin typeface="Aptos Narrow"/>
                      </a:endParaRPr>
                    </a:p>
                  </a:txBody>
                  <a:tcPr marL="0" marR="0" marT="0" marB="0" anchor="b"/>
                </a:tc>
                <a:tc>
                  <a:txBody>
                    <a:bodyPr/>
                    <a:lstStyle/>
                    <a:p>
                      <a:pPr algn="r" fontAlgn="b"/>
                      <a:r>
                        <a:rPr lang="en-GB" sz="1400" u="none" strike="noStrike" dirty="0">
                          <a:effectLst/>
                        </a:rPr>
                        <a:t>£</a:t>
                      </a:r>
                      <a:r>
                        <a:rPr lang="en-GB" sz="1400" u="none" strike="noStrike" dirty="0" smtClean="0">
                          <a:effectLst/>
                        </a:rPr>
                        <a:t>36.4</a:t>
                      </a:r>
                      <a:endParaRPr lang="en-GB" sz="14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065585141"/>
                  </a:ext>
                </a:extLst>
              </a:tr>
              <a:tr h="256260">
                <a:tc>
                  <a:txBody>
                    <a:bodyPr/>
                    <a:lstStyle/>
                    <a:p>
                      <a:pPr algn="l"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dirty="0">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tc>
                  <a:txBody>
                    <a:bodyPr/>
                    <a:lstStyle/>
                    <a:p>
                      <a:pPr algn="r" fontAlgn="b"/>
                      <a:endParaRPr lang="en-GB" sz="14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531137582"/>
                  </a:ext>
                </a:extLst>
              </a:tr>
              <a:tr h="256260">
                <a:tc>
                  <a:txBody>
                    <a:bodyPr/>
                    <a:lstStyle/>
                    <a:p>
                      <a:pPr algn="l" fontAlgn="b"/>
                      <a:r>
                        <a:rPr lang="en-GB" sz="1400" u="none" strike="noStrike" dirty="0" smtClean="0">
                          <a:effectLst/>
                        </a:rPr>
                        <a:t> </a:t>
                      </a:r>
                      <a:r>
                        <a:rPr lang="en-GB" sz="1400" b="1" u="none" strike="noStrike" dirty="0" smtClean="0">
                          <a:effectLst/>
                        </a:rPr>
                        <a:t>The </a:t>
                      </a:r>
                      <a:r>
                        <a:rPr lang="en-GB" sz="1400" b="1" u="none" strike="noStrike" dirty="0">
                          <a:effectLst/>
                        </a:rPr>
                        <a:t>value of one public </a:t>
                      </a:r>
                      <a:r>
                        <a:rPr lang="en-GB" sz="1400" b="1" u="none" strike="noStrike" dirty="0" smtClean="0">
                          <a:effectLst/>
                        </a:rPr>
                        <a:t>pound</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£17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£27</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smtClean="0">
                          <a:effectLst/>
                        </a:rPr>
                        <a:t>£38</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£20</a:t>
                      </a:r>
                      <a:endParaRPr lang="en-GB" sz="1400" b="1" i="0" u="none" strike="noStrike" dirty="0">
                        <a:solidFill>
                          <a:srgbClr val="000000"/>
                        </a:solidFill>
                        <a:effectLst/>
                        <a:latin typeface="Aptos Narrow"/>
                      </a:endParaRPr>
                    </a:p>
                  </a:txBody>
                  <a:tcPr marL="0" marR="0" marT="0" marB="0" anchor="b"/>
                </a:tc>
                <a:tc>
                  <a:txBody>
                    <a:bodyPr/>
                    <a:lstStyle/>
                    <a:p>
                      <a:pPr algn="r" fontAlgn="b"/>
                      <a:r>
                        <a:rPr lang="en-GB" sz="1400" b="1" u="none" strike="noStrike" dirty="0">
                          <a:effectLst/>
                        </a:rPr>
                        <a:t>£36</a:t>
                      </a:r>
                      <a:endParaRPr lang="en-GB" sz="14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069097677"/>
                  </a:ext>
                </a:extLst>
              </a:tr>
            </a:tbl>
          </a:graphicData>
        </a:graphic>
      </p:graphicFrame>
    </p:spTree>
    <p:extLst>
      <p:ext uri="{BB962C8B-B14F-4D97-AF65-F5344CB8AC3E}">
        <p14:creationId xmlns:p14="http://schemas.microsoft.com/office/powerpoint/2010/main" val="2583125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7314" y="1507254"/>
            <a:ext cx="5130800" cy="1550901"/>
          </a:xfrm>
          <a:prstGeom prst="rect">
            <a:avLst/>
          </a:prstGeom>
        </p:spPr>
      </p:pic>
      <p:sp>
        <p:nvSpPr>
          <p:cNvPr id="2" name="Title 1"/>
          <p:cNvSpPr>
            <a:spLocks noGrp="1"/>
          </p:cNvSpPr>
          <p:nvPr>
            <p:ph type="title"/>
          </p:nvPr>
        </p:nvSpPr>
        <p:spPr>
          <a:xfrm>
            <a:off x="628650" y="285713"/>
            <a:ext cx="7886700" cy="664973"/>
          </a:xfrm>
        </p:spPr>
        <p:txBody>
          <a:bodyPr>
            <a:normAutofit/>
          </a:bodyPr>
          <a:lstStyle/>
          <a:p>
            <a:r>
              <a:rPr lang="en-US" sz="2800" dirty="0" smtClean="0"/>
              <a:t>Should we increase NHS funding?</a:t>
            </a:r>
            <a:endParaRPr lang="en-US" sz="2800" dirty="0"/>
          </a:p>
        </p:txBody>
      </p:sp>
      <p:pic>
        <p:nvPicPr>
          <p:cNvPr id="5" name="Picture 4"/>
          <p:cNvPicPr>
            <a:picLocks noChangeAspect="1"/>
          </p:cNvPicPr>
          <p:nvPr/>
        </p:nvPicPr>
        <p:blipFill>
          <a:blip r:embed="rId3"/>
          <a:stretch>
            <a:fillRect/>
          </a:stretch>
        </p:blipFill>
        <p:spPr>
          <a:xfrm>
            <a:off x="773792" y="2781418"/>
            <a:ext cx="4865007" cy="2759411"/>
          </a:xfrm>
          <a:prstGeom prst="rect">
            <a:avLst/>
          </a:prstGeom>
        </p:spPr>
      </p:pic>
      <p:pic>
        <p:nvPicPr>
          <p:cNvPr id="8" name="Picture 7"/>
          <p:cNvPicPr>
            <a:picLocks noChangeAspect="1"/>
          </p:cNvPicPr>
          <p:nvPr/>
        </p:nvPicPr>
        <p:blipFill>
          <a:blip r:embed="rId4"/>
          <a:stretch>
            <a:fillRect/>
          </a:stretch>
        </p:blipFill>
        <p:spPr>
          <a:xfrm>
            <a:off x="446629" y="1037970"/>
            <a:ext cx="6879280" cy="4499031"/>
          </a:xfrm>
          <a:prstGeom prst="rect">
            <a:avLst/>
          </a:prstGeom>
        </p:spPr>
      </p:pic>
      <p:grpSp>
        <p:nvGrpSpPr>
          <p:cNvPr id="27" name="Group 26"/>
          <p:cNvGrpSpPr/>
          <p:nvPr/>
        </p:nvGrpSpPr>
        <p:grpSpPr>
          <a:xfrm>
            <a:off x="1532375" y="3338286"/>
            <a:ext cx="3570514" cy="1673329"/>
            <a:chOff x="1532375" y="3338286"/>
            <a:chExt cx="3570514" cy="1673329"/>
          </a:xfrm>
        </p:grpSpPr>
        <p:cxnSp>
          <p:nvCxnSpPr>
            <p:cNvPr id="10" name="Straight Connector 9"/>
            <p:cNvCxnSpPr/>
            <p:nvPr/>
          </p:nvCxnSpPr>
          <p:spPr>
            <a:xfrm>
              <a:off x="1532375" y="3338286"/>
              <a:ext cx="3570514" cy="0"/>
            </a:xfrm>
            <a:prstGeom prst="line">
              <a:avLst/>
            </a:prstGeom>
            <a:ln>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4103" y="4053395"/>
              <a:ext cx="2808091" cy="0"/>
            </a:xfrm>
            <a:prstGeom prst="line">
              <a:avLst/>
            </a:prstGeom>
            <a:ln>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02889" y="3338286"/>
              <a:ext cx="0" cy="1673329"/>
            </a:xfrm>
            <a:prstGeom prst="line">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40262" y="4053395"/>
              <a:ext cx="0" cy="958220"/>
            </a:xfrm>
            <a:prstGeom prst="line">
              <a:avLst/>
            </a:prstGeom>
            <a:ln>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sz="quarter" idx="10"/>
          </p:nvPr>
        </p:nvSpPr>
        <p:spPr>
          <a:xfrm>
            <a:off x="933519" y="2186268"/>
            <a:ext cx="6552048" cy="871611"/>
          </a:xfrm>
          <a:solidFill>
            <a:schemeClr val="accent6">
              <a:lumMod val="20000"/>
              <a:lumOff val="80000"/>
            </a:schemeClr>
          </a:solidFill>
        </p:spPr>
        <p:txBody>
          <a:bodyPr>
            <a:normAutofit/>
          </a:bodyPr>
          <a:lstStyle/>
          <a:p>
            <a:pPr marL="0" indent="0" algn="ctr">
              <a:buNone/>
            </a:pPr>
            <a:r>
              <a:rPr lang="en-GB" sz="2400" dirty="0" smtClean="0">
                <a:solidFill>
                  <a:srgbClr val="092E41"/>
                </a:solidFill>
                <a:latin typeface="Helvetica Neue" charset="0"/>
                <a:ea typeface="Helvetica Neue" charset="0"/>
                <a:cs typeface="Helvetica Neue" charset="0"/>
              </a:rPr>
              <a:t>To make this ‘deal’ </a:t>
            </a:r>
            <a:r>
              <a:rPr lang="en-GB" sz="2400" dirty="0" smtClean="0">
                <a:solidFill>
                  <a:srgbClr val="092E41"/>
                </a:solidFill>
                <a:latin typeface="Helvetica Neue" charset="0"/>
                <a:ea typeface="Helvetica Neue" charset="0"/>
                <a:cs typeface="Helvetica Neue" charset="0"/>
              </a:rPr>
              <a:t>affordable (no worse) </a:t>
            </a:r>
            <a:r>
              <a:rPr lang="en-GB" sz="2400" dirty="0" smtClean="0">
                <a:solidFill>
                  <a:srgbClr val="092E41"/>
                </a:solidFill>
                <a:latin typeface="Helvetica Neue" charset="0"/>
                <a:ea typeface="Helvetica Neue" charset="0"/>
                <a:cs typeface="Helvetica Neue" charset="0"/>
              </a:rPr>
              <a:t>NHS funding would need to increase by £31.5bn</a:t>
            </a:r>
          </a:p>
          <a:p>
            <a:pPr marL="0" indent="0">
              <a:buNone/>
            </a:pPr>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80569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13"/>
            <a:ext cx="7886700" cy="664973"/>
          </a:xfrm>
        </p:spPr>
        <p:txBody>
          <a:bodyPr>
            <a:normAutofit/>
          </a:bodyPr>
          <a:lstStyle/>
          <a:p>
            <a:r>
              <a:rPr lang="en-US" sz="2800" dirty="0" smtClean="0"/>
              <a:t>Can we improve NHS efficiency?</a:t>
            </a:r>
            <a:endParaRPr lang="en-US" sz="2800" dirty="0"/>
          </a:p>
        </p:txBody>
      </p:sp>
      <p:sp>
        <p:nvSpPr>
          <p:cNvPr id="3" name="Text Placeholder 2"/>
          <p:cNvSpPr>
            <a:spLocks noGrp="1"/>
          </p:cNvSpPr>
          <p:nvPr>
            <p:ph type="body" sz="quarter" idx="10"/>
          </p:nvPr>
        </p:nvSpPr>
        <p:spPr>
          <a:xfrm>
            <a:off x="591947" y="1261210"/>
            <a:ext cx="7886700" cy="1358898"/>
          </a:xfrm>
        </p:spPr>
        <p:txBody>
          <a:bodyPr>
            <a:normAutofit/>
          </a:bodyPr>
          <a:lstStyle/>
          <a:p>
            <a:r>
              <a:rPr lang="en-GB" sz="2400" dirty="0" smtClean="0">
                <a:solidFill>
                  <a:srgbClr val="092E41"/>
                </a:solidFill>
                <a:latin typeface="Helvetica Neue" charset="0"/>
                <a:ea typeface="Helvetica Neue" charset="0"/>
                <a:cs typeface="Helvetica Neue" charset="0"/>
              </a:rPr>
              <a:t>Periodic claims of efficiency saving are made</a:t>
            </a:r>
          </a:p>
          <a:p>
            <a:r>
              <a:rPr lang="en-GB" sz="2400" dirty="0" smtClean="0">
                <a:solidFill>
                  <a:srgbClr val="092E41"/>
                </a:solidFill>
                <a:latin typeface="Helvetica Neue" charset="0"/>
                <a:ea typeface="Helvetica Neue" charset="0"/>
                <a:cs typeface="Helvetica Neue" charset="0"/>
              </a:rPr>
              <a:t>Few are evidence based </a:t>
            </a:r>
          </a:p>
          <a:p>
            <a:r>
              <a:rPr lang="en-GB" sz="2400" dirty="0" smtClean="0">
                <a:solidFill>
                  <a:srgbClr val="092E41"/>
                </a:solidFill>
                <a:latin typeface="Helvetica Neue" charset="0"/>
                <a:ea typeface="Helvetica Neue" charset="0"/>
                <a:cs typeface="Helvetica Neue" charset="0"/>
              </a:rPr>
              <a:t>Often they reduce efficiency</a:t>
            </a:r>
            <a:r>
              <a:rPr lang="en-GB" sz="2400" dirty="0">
                <a:solidFill>
                  <a:srgbClr val="092E41"/>
                </a:solidFill>
                <a:latin typeface="Helvetica Neue" charset="0"/>
                <a:ea typeface="Helvetica Neue" charset="0"/>
                <a:cs typeface="Helvetica Neue" charset="0"/>
              </a:rPr>
              <a:t> </a:t>
            </a:r>
            <a:r>
              <a:rPr lang="en-GB" sz="2400" dirty="0" smtClean="0">
                <a:solidFill>
                  <a:srgbClr val="092E41"/>
                </a:solidFill>
                <a:latin typeface="Helvetica Neue" charset="0"/>
                <a:ea typeface="Helvetica Neue" charset="0"/>
                <a:cs typeface="Helvetica Neue" charset="0"/>
              </a:rPr>
              <a:t>and increase NHS costs</a:t>
            </a:r>
          </a:p>
        </p:txBody>
      </p:sp>
      <p:pic>
        <p:nvPicPr>
          <p:cNvPr id="4" name="Picture 3"/>
          <p:cNvPicPr>
            <a:picLocks noChangeAspect="1"/>
          </p:cNvPicPr>
          <p:nvPr/>
        </p:nvPicPr>
        <p:blipFill>
          <a:blip r:embed="rId2"/>
          <a:stretch>
            <a:fillRect/>
          </a:stretch>
        </p:blipFill>
        <p:spPr>
          <a:xfrm>
            <a:off x="711658" y="993820"/>
            <a:ext cx="7412433" cy="4721210"/>
          </a:xfrm>
          <a:prstGeom prst="rect">
            <a:avLst/>
          </a:prstGeom>
        </p:spPr>
      </p:pic>
      <p:sp>
        <p:nvSpPr>
          <p:cNvPr id="5" name="Text Placeholder 2"/>
          <p:cNvSpPr txBox="1">
            <a:spLocks/>
          </p:cNvSpPr>
          <p:nvPr/>
        </p:nvSpPr>
        <p:spPr>
          <a:xfrm>
            <a:off x="263770" y="1597377"/>
            <a:ext cx="8757138" cy="2666510"/>
          </a:xfrm>
          <a:prstGeom prst="rect">
            <a:avLst/>
          </a:prstGeom>
          <a:solidFill>
            <a:schemeClr val="accent6">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400" dirty="0">
                <a:solidFill>
                  <a:srgbClr val="092E41"/>
                </a:solidFill>
                <a:latin typeface="Helvetica Neue" charset="0"/>
                <a:ea typeface="Helvetica Neue" charset="0"/>
                <a:cs typeface="Helvetica Neue" charset="0"/>
              </a:rPr>
              <a:t>A</a:t>
            </a:r>
            <a:r>
              <a:rPr lang="en-GB" sz="2400" dirty="0" smtClean="0">
                <a:solidFill>
                  <a:srgbClr val="092E41"/>
                </a:solidFill>
                <a:latin typeface="Helvetica Neue" charset="0"/>
                <a:ea typeface="Helvetica Neue" charset="0"/>
                <a:cs typeface="Helvetica Neue" charset="0"/>
              </a:rPr>
              <a:t>llocation based on evidence of benefit would</a:t>
            </a:r>
          </a:p>
          <a:p>
            <a:pPr lvl="1"/>
            <a:r>
              <a:rPr lang="en-GB" sz="2000" dirty="0" smtClean="0">
                <a:solidFill>
                  <a:srgbClr val="092E41"/>
                </a:solidFill>
                <a:latin typeface="Helvetica Neue" charset="0"/>
                <a:ea typeface="Helvetica Neue" charset="0"/>
                <a:cs typeface="Helvetica Neue" charset="0"/>
              </a:rPr>
              <a:t>Improve health outcomes by 327,266 Quality Adjusted Life </a:t>
            </a:r>
            <a:r>
              <a:rPr lang="en-GB" sz="2000" dirty="0">
                <a:solidFill>
                  <a:srgbClr val="092E41"/>
                </a:solidFill>
                <a:latin typeface="Helvetica Neue" charset="0"/>
                <a:ea typeface="Helvetica Neue" charset="0"/>
                <a:cs typeface="Helvetica Neue" charset="0"/>
              </a:rPr>
              <a:t>Y</a:t>
            </a:r>
            <a:r>
              <a:rPr lang="en-GB" sz="2000" dirty="0" smtClean="0">
                <a:solidFill>
                  <a:srgbClr val="092E41"/>
                </a:solidFill>
                <a:latin typeface="Helvetica Neue" charset="0"/>
                <a:ea typeface="Helvetica Neue" charset="0"/>
                <a:cs typeface="Helvetica Neue" charset="0"/>
              </a:rPr>
              <a:t>ears</a:t>
            </a:r>
          </a:p>
          <a:p>
            <a:pPr lvl="1"/>
            <a:r>
              <a:rPr lang="en-GB" sz="2000" dirty="0" smtClean="0">
                <a:solidFill>
                  <a:srgbClr val="092E41"/>
                </a:solidFill>
                <a:latin typeface="Helvetica Neue" charset="0"/>
                <a:ea typeface="Helvetica Neue" charset="0"/>
                <a:cs typeface="Helvetica Neue" charset="0"/>
              </a:rPr>
              <a:t>Equivalent to a £2.2bn increase in NHS expenditure</a:t>
            </a:r>
          </a:p>
          <a:p>
            <a:pPr lvl="1"/>
            <a:r>
              <a:rPr lang="en-GB" sz="2000" dirty="0" smtClean="0">
                <a:solidFill>
                  <a:srgbClr val="092E41"/>
                </a:solidFill>
                <a:latin typeface="Helvetica Neue" charset="0"/>
                <a:ea typeface="Helvetica Neue" charset="0"/>
                <a:cs typeface="Helvetica Neue" charset="0"/>
              </a:rPr>
              <a:t>Reduce health inequalities</a:t>
            </a:r>
          </a:p>
          <a:p>
            <a:r>
              <a:rPr lang="en-GB" sz="2400" dirty="0" smtClean="0">
                <a:solidFill>
                  <a:srgbClr val="092E41"/>
                </a:solidFill>
                <a:latin typeface="Helvetica Neue" charset="0"/>
                <a:ea typeface="Helvetica Neue" charset="0"/>
                <a:cs typeface="Helvetica Neue" charset="0"/>
              </a:rPr>
              <a:t>Fully implementing the current allocation formula (2016/17)</a:t>
            </a:r>
          </a:p>
          <a:p>
            <a:pPr lvl="1"/>
            <a:r>
              <a:rPr lang="en-GB" sz="2000" dirty="0" smtClean="0">
                <a:solidFill>
                  <a:srgbClr val="092E41"/>
                </a:solidFill>
                <a:latin typeface="Helvetica Neue" charset="0"/>
                <a:ea typeface="Helvetica Neue" charset="0"/>
                <a:cs typeface="Helvetica Neue" charset="0"/>
              </a:rPr>
              <a:t>Reduce health outcomes by </a:t>
            </a:r>
            <a:r>
              <a:rPr lang="en-GB" sz="2000" dirty="0">
                <a:solidFill>
                  <a:srgbClr val="092E41"/>
                </a:solidFill>
                <a:latin typeface="Helvetica Neue" charset="0"/>
                <a:ea typeface="Helvetica Neue" charset="0"/>
                <a:cs typeface="Helvetica Neue" charset="0"/>
              </a:rPr>
              <a:t>99,796 </a:t>
            </a:r>
            <a:r>
              <a:rPr lang="en-GB" sz="2000" dirty="0" smtClean="0">
                <a:solidFill>
                  <a:srgbClr val="092E41"/>
                </a:solidFill>
                <a:latin typeface="Helvetica Neue" charset="0"/>
                <a:ea typeface="Helvetica Neue" charset="0"/>
                <a:cs typeface="Helvetica Neue" charset="0"/>
              </a:rPr>
              <a:t>Quality </a:t>
            </a:r>
            <a:r>
              <a:rPr lang="en-GB" sz="2000" dirty="0">
                <a:solidFill>
                  <a:srgbClr val="092E41"/>
                </a:solidFill>
                <a:latin typeface="Helvetica Neue" charset="0"/>
                <a:ea typeface="Helvetica Neue" charset="0"/>
                <a:cs typeface="Helvetica Neue" charset="0"/>
              </a:rPr>
              <a:t>Adjusted Life Years</a:t>
            </a:r>
            <a:endParaRPr lang="en-GB" sz="2000" dirty="0" smtClean="0">
              <a:solidFill>
                <a:srgbClr val="092E41"/>
              </a:solidFill>
              <a:latin typeface="Helvetica Neue" charset="0"/>
              <a:ea typeface="Helvetica Neue" charset="0"/>
              <a:cs typeface="Helvetica Neue" charset="0"/>
            </a:endParaRPr>
          </a:p>
          <a:p>
            <a:pPr lvl="1"/>
            <a:r>
              <a:rPr lang="en-GB" sz="2000" dirty="0" smtClean="0">
                <a:solidFill>
                  <a:srgbClr val="092E41"/>
                </a:solidFill>
                <a:latin typeface="Helvetica Neue" charset="0"/>
                <a:ea typeface="Helvetica Neue" charset="0"/>
                <a:cs typeface="Helvetica Neue" charset="0"/>
              </a:rPr>
              <a:t>Increase health inequalities</a:t>
            </a:r>
          </a:p>
        </p:txBody>
      </p:sp>
    </p:spTree>
    <p:extLst>
      <p:ext uri="{BB962C8B-B14F-4D97-AF65-F5344CB8AC3E}">
        <p14:creationId xmlns:p14="http://schemas.microsoft.com/office/powerpoint/2010/main" val="11686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597"/>
            <a:ext cx="7886700" cy="701260"/>
          </a:xfrm>
        </p:spPr>
        <p:txBody>
          <a:bodyPr>
            <a:normAutofit/>
          </a:bodyPr>
          <a:lstStyle/>
          <a:p>
            <a:r>
              <a:rPr lang="en-US" sz="2800" dirty="0" smtClean="0"/>
              <a:t>What are the likely costs of this ‘deal’</a:t>
            </a:r>
            <a:endParaRPr lang="en-US" sz="2800" dirty="0"/>
          </a:p>
        </p:txBody>
      </p:sp>
      <p:sp>
        <p:nvSpPr>
          <p:cNvPr id="3" name="Text Placeholder 2"/>
          <p:cNvSpPr>
            <a:spLocks noGrp="1"/>
          </p:cNvSpPr>
          <p:nvPr>
            <p:ph type="body" sz="quarter" idx="10"/>
          </p:nvPr>
        </p:nvSpPr>
        <p:spPr>
          <a:xfrm>
            <a:off x="606879" y="794775"/>
            <a:ext cx="7886700" cy="761999"/>
          </a:xfrm>
        </p:spPr>
        <p:txBody>
          <a:bodyPr>
            <a:normAutofit/>
          </a:bodyPr>
          <a:lstStyle/>
          <a:p>
            <a:r>
              <a:rPr lang="en-GB" sz="1800" dirty="0" smtClean="0">
                <a:solidFill>
                  <a:srgbClr val="092E41"/>
                </a:solidFill>
                <a:latin typeface="Helvetica Neue" charset="0"/>
                <a:ea typeface="Helvetica Neue" charset="0"/>
                <a:cs typeface="Helvetica Neue" charset="0"/>
              </a:rPr>
              <a:t>Increase the NICE threshold (£30,000 to £35,000 per QALY)</a:t>
            </a:r>
          </a:p>
          <a:p>
            <a:r>
              <a:rPr lang="en-GB" sz="1800" dirty="0" smtClean="0">
                <a:solidFill>
                  <a:srgbClr val="092E41"/>
                </a:solidFill>
                <a:latin typeface="Helvetica Neue" charset="0"/>
                <a:ea typeface="Helvetica Neue" charset="0"/>
                <a:cs typeface="Helvetica Neue" charset="0"/>
              </a:rPr>
              <a:t>Reduce the rebate payment </a:t>
            </a:r>
            <a:r>
              <a:rPr lang="en-GB" sz="1800" dirty="0" smtClean="0">
                <a:solidFill>
                  <a:srgbClr val="092E41"/>
                </a:solidFill>
                <a:latin typeface="Helvetica Neue" charset="0"/>
                <a:ea typeface="Helvetica Neue" charset="0"/>
                <a:cs typeface="Helvetica Neue" charset="0"/>
              </a:rPr>
              <a:t>(</a:t>
            </a:r>
            <a:r>
              <a:rPr lang="en-GB" sz="1800" dirty="0" smtClean="0">
                <a:solidFill>
                  <a:srgbClr val="092E41"/>
                </a:solidFill>
                <a:latin typeface="Helvetica Neue" charset="0"/>
                <a:ea typeface="Helvetica Neue" charset="0"/>
                <a:cs typeface="Helvetica Neue" charset="0"/>
              </a:rPr>
              <a:t>24</a:t>
            </a:r>
            <a:r>
              <a:rPr lang="en-GB" sz="1800" dirty="0" smtClean="0">
                <a:solidFill>
                  <a:srgbClr val="092E41"/>
                </a:solidFill>
                <a:latin typeface="Helvetica Neue" charset="0"/>
                <a:ea typeface="Helvetica Neue" charset="0"/>
                <a:cs typeface="Helvetica Neue" charset="0"/>
              </a:rPr>
              <a:t>% to 15%) 14.5% announced today</a:t>
            </a:r>
            <a:endParaRPr lang="en-GB" sz="1800" dirty="0" smtClean="0">
              <a:solidFill>
                <a:srgbClr val="092E41"/>
              </a:solidFill>
              <a:latin typeface="Helvetica Neue" charset="0"/>
              <a:ea typeface="Helvetica Neue" charset="0"/>
              <a:cs typeface="Helvetica Neue" charset="0"/>
            </a:endParaRPr>
          </a:p>
        </p:txBody>
      </p:sp>
      <p:sp>
        <p:nvSpPr>
          <p:cNvPr id="5" name="Text Placeholder 2"/>
          <p:cNvSpPr txBox="1">
            <a:spLocks/>
          </p:cNvSpPr>
          <p:nvPr/>
        </p:nvSpPr>
        <p:spPr>
          <a:xfrm>
            <a:off x="696685" y="5242442"/>
            <a:ext cx="7886700" cy="48260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And</a:t>
            </a:r>
            <a:r>
              <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rPr>
              <a:t> what will it cost after 2028 when this is re-negotiated?</a:t>
            </a:r>
          </a:p>
          <a:p>
            <a:pPr marL="0" marR="0" lvl="0" indent="0" algn="l" defTabSz="685800" rtl="0" eaLnBrk="1" fontAlgn="auto" latinLnBrk="0" hangingPunct="1">
              <a:lnSpc>
                <a:spcPct val="90000"/>
              </a:lnSpc>
              <a:spcBef>
                <a:spcPts val="750"/>
              </a:spcBef>
              <a:spcAft>
                <a:spcPts val="0"/>
              </a:spcAft>
              <a:buClr>
                <a:srgbClr val="ADB43A"/>
              </a:buClr>
              <a:buSzTx/>
              <a:buFont typeface="Wingdings" charset="2"/>
              <a:buNone/>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01014582"/>
              </p:ext>
            </p:extLst>
          </p:nvPr>
        </p:nvGraphicFramePr>
        <p:xfrm>
          <a:off x="696685" y="1496035"/>
          <a:ext cx="6966858" cy="3691477"/>
        </p:xfrm>
        <a:graphic>
          <a:graphicData uri="http://schemas.openxmlformats.org/drawingml/2006/table">
            <a:tbl>
              <a:tblPr>
                <a:tableStyleId>{5C22544A-7EE6-4342-B048-85BDC9FD1C3A}</a:tableStyleId>
              </a:tblPr>
              <a:tblGrid>
                <a:gridCol w="1108840">
                  <a:extLst>
                    <a:ext uri="{9D8B030D-6E8A-4147-A177-3AD203B41FA5}">
                      <a16:colId xmlns:a16="http://schemas.microsoft.com/office/drawing/2014/main" val="2172150040"/>
                    </a:ext>
                  </a:extLst>
                </a:gridCol>
                <a:gridCol w="1799249">
                  <a:extLst>
                    <a:ext uri="{9D8B030D-6E8A-4147-A177-3AD203B41FA5}">
                      <a16:colId xmlns:a16="http://schemas.microsoft.com/office/drawing/2014/main" val="756183265"/>
                    </a:ext>
                  </a:extLst>
                </a:gridCol>
                <a:gridCol w="1359897">
                  <a:extLst>
                    <a:ext uri="{9D8B030D-6E8A-4147-A177-3AD203B41FA5}">
                      <a16:colId xmlns:a16="http://schemas.microsoft.com/office/drawing/2014/main" val="1204383267"/>
                    </a:ext>
                  </a:extLst>
                </a:gridCol>
                <a:gridCol w="1079550">
                  <a:extLst>
                    <a:ext uri="{9D8B030D-6E8A-4147-A177-3AD203B41FA5}">
                      <a16:colId xmlns:a16="http://schemas.microsoft.com/office/drawing/2014/main" val="1794610595"/>
                    </a:ext>
                  </a:extLst>
                </a:gridCol>
                <a:gridCol w="1619322">
                  <a:extLst>
                    <a:ext uri="{9D8B030D-6E8A-4147-A177-3AD203B41FA5}">
                      <a16:colId xmlns:a16="http://schemas.microsoft.com/office/drawing/2014/main" val="4150647824"/>
                    </a:ext>
                  </a:extLst>
                </a:gridCol>
              </a:tblGrid>
              <a:tr h="164558">
                <a:tc>
                  <a:txBody>
                    <a:bodyPr/>
                    <a:lstStyle/>
                    <a:p>
                      <a:pPr algn="ctr" fontAlgn="b"/>
                      <a:endParaRPr lang="en-GB" sz="1500" b="0" i="0" u="none" strike="noStrike" dirty="0">
                        <a:solidFill>
                          <a:srgbClr val="000000"/>
                        </a:solidFill>
                        <a:effectLst/>
                        <a:latin typeface="Aptos Narrow"/>
                      </a:endParaRPr>
                    </a:p>
                  </a:txBody>
                  <a:tcPr marL="0" marR="0" marT="0" marB="0" anchor="b"/>
                </a:tc>
                <a:tc>
                  <a:txBody>
                    <a:bodyPr/>
                    <a:lstStyle/>
                    <a:p>
                      <a:pPr algn="ctr" fontAlgn="b"/>
                      <a:endParaRPr lang="en-GB" sz="1500" b="0" i="0" u="none" strike="noStrike">
                        <a:solidFill>
                          <a:srgbClr val="000000"/>
                        </a:solidFill>
                        <a:effectLst/>
                        <a:latin typeface="Aptos Narrow"/>
                      </a:endParaRPr>
                    </a:p>
                  </a:txBody>
                  <a:tcPr marL="0" marR="0" marT="0" marB="0" anchor="b"/>
                </a:tc>
                <a:tc>
                  <a:txBody>
                    <a:bodyPr/>
                    <a:lstStyle/>
                    <a:p>
                      <a:pPr algn="ctr" fontAlgn="b"/>
                      <a:endParaRPr lang="en-GB" sz="1500" b="0" i="0" u="none" strike="noStrike">
                        <a:solidFill>
                          <a:srgbClr val="000000"/>
                        </a:solidFill>
                        <a:effectLst/>
                        <a:latin typeface="Aptos Narrow"/>
                      </a:endParaRPr>
                    </a:p>
                  </a:txBody>
                  <a:tcPr marL="0" marR="0" marT="0" marB="0" anchor="b"/>
                </a:tc>
                <a:tc gridSpan="2">
                  <a:txBody>
                    <a:bodyPr/>
                    <a:lstStyle/>
                    <a:p>
                      <a:pPr algn="ctr" fontAlgn="b"/>
                      <a:r>
                        <a:rPr lang="en-GB" sz="1500" b="1" u="none" strike="noStrike" dirty="0">
                          <a:effectLst/>
                        </a:rPr>
                        <a:t>Additional deaths </a:t>
                      </a:r>
                      <a:endParaRPr lang="en-GB" sz="1500" b="1" i="0" u="none" strike="noStrike" dirty="0">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195942987"/>
                  </a:ext>
                </a:extLst>
              </a:tr>
              <a:tr h="314807">
                <a:tc>
                  <a:txBody>
                    <a:bodyPr/>
                    <a:lstStyle/>
                    <a:p>
                      <a:pPr algn="ctr" fontAlgn="b"/>
                      <a:r>
                        <a:rPr lang="en-GB" sz="1500" b="1" u="none" strike="noStrike" dirty="0">
                          <a:effectLst/>
                        </a:rPr>
                        <a:t>Year</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Cost each year</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Total cost</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Total (Low)</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of Covid deaths</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907399140"/>
                  </a:ext>
                </a:extLst>
              </a:tr>
              <a:tr h="314807">
                <a:tc>
                  <a:txBody>
                    <a:bodyPr/>
                    <a:lstStyle/>
                    <a:p>
                      <a:pPr algn="ctr" fontAlgn="b"/>
                      <a:r>
                        <a:rPr lang="en-GB" sz="1500" u="none" strike="noStrike">
                          <a:effectLst/>
                        </a:rPr>
                        <a:t>2026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£464</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£464</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2,873 </a:t>
                      </a:r>
                      <a:endParaRPr lang="en-GB" sz="1500" b="1"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386401454"/>
                  </a:ext>
                </a:extLst>
              </a:tr>
              <a:tr h="314807">
                <a:tc>
                  <a:txBody>
                    <a:bodyPr/>
                    <a:lstStyle/>
                    <a:p>
                      <a:pPr algn="ctr" fontAlgn="b"/>
                      <a:r>
                        <a:rPr lang="en-GB" sz="1500" u="none" strike="noStrike">
                          <a:effectLst/>
                        </a:rPr>
                        <a:t>2027</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£928</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£1,392</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8,619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6%</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10307173"/>
                  </a:ext>
                </a:extLst>
              </a:tr>
              <a:tr h="314807">
                <a:tc>
                  <a:txBody>
                    <a:bodyPr/>
                    <a:lstStyle/>
                    <a:p>
                      <a:pPr algn="ctr" fontAlgn="b"/>
                      <a:r>
                        <a:rPr lang="en-GB" sz="1500" b="1" u="none" strike="noStrike" dirty="0">
                          <a:effectLst/>
                        </a:rPr>
                        <a:t>2028</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£1,392</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£2,784</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0" u="none" strike="noStrike" dirty="0">
                          <a:effectLst/>
                        </a:rPr>
                        <a:t>        17,237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b="0" u="none" strike="noStrike" dirty="0">
                          <a:effectLst/>
                        </a:rPr>
                        <a:t>13%</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791484063"/>
                  </a:ext>
                </a:extLst>
              </a:tr>
              <a:tr h="314807">
                <a:tc>
                  <a:txBody>
                    <a:bodyPr/>
                    <a:lstStyle/>
                    <a:p>
                      <a:pPr algn="ctr" fontAlgn="b"/>
                      <a:r>
                        <a:rPr lang="en-GB" sz="1500" u="none" strike="noStrike">
                          <a:effectLst/>
                        </a:rPr>
                        <a:t>2029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£1,856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£4,640</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28,728 </a:t>
                      </a:r>
                      <a:endParaRPr lang="en-GB" sz="1500" b="1"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21%</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4078001674"/>
                  </a:ext>
                </a:extLst>
              </a:tr>
              <a:tr h="314807">
                <a:tc>
                  <a:txBody>
                    <a:bodyPr/>
                    <a:lstStyle/>
                    <a:p>
                      <a:pPr algn="ctr" fontAlgn="b"/>
                      <a:r>
                        <a:rPr lang="en-GB" sz="1500" u="none" strike="noStrike">
                          <a:effectLst/>
                        </a:rPr>
                        <a:t>2030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£2,320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£6,960</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43,093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31%</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014863900"/>
                  </a:ext>
                </a:extLst>
              </a:tr>
              <a:tr h="314807">
                <a:tc>
                  <a:txBody>
                    <a:bodyPr/>
                    <a:lstStyle/>
                    <a:p>
                      <a:pPr algn="ctr" fontAlgn="b"/>
                      <a:r>
                        <a:rPr lang="en-GB" sz="1500" u="none" strike="noStrike">
                          <a:effectLst/>
                        </a:rPr>
                        <a:t>2031</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£2,784</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£9,744</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        60,330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44%</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316515229"/>
                  </a:ext>
                </a:extLst>
              </a:tr>
              <a:tr h="314807">
                <a:tc>
                  <a:txBody>
                    <a:bodyPr/>
                    <a:lstStyle/>
                    <a:p>
                      <a:pPr algn="ctr" fontAlgn="b"/>
                      <a:r>
                        <a:rPr lang="en-GB" sz="1500" u="none" strike="noStrike">
                          <a:effectLst/>
                        </a:rPr>
                        <a:t>2032</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£3,248</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£12,991</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        80,440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59%</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641641114"/>
                  </a:ext>
                </a:extLst>
              </a:tr>
              <a:tr h="314807">
                <a:tc>
                  <a:txBody>
                    <a:bodyPr/>
                    <a:lstStyle/>
                    <a:p>
                      <a:pPr algn="ctr" fontAlgn="b"/>
                      <a:r>
                        <a:rPr lang="en-GB" sz="1500" u="none" strike="noStrike">
                          <a:effectLst/>
                        </a:rPr>
                        <a:t>2033</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£3,712</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£16,703</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103,422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75%</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26653018"/>
                  </a:ext>
                </a:extLst>
              </a:tr>
              <a:tr h="314807">
                <a:tc>
                  <a:txBody>
                    <a:bodyPr/>
                    <a:lstStyle/>
                    <a:p>
                      <a:pPr algn="ctr" fontAlgn="b"/>
                      <a:r>
                        <a:rPr lang="en-GB" sz="1500" u="none" strike="noStrike">
                          <a:effectLst/>
                        </a:rPr>
                        <a:t>2034</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£4,176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£20,879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129,278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94%</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631459324"/>
                  </a:ext>
                </a:extLst>
              </a:tr>
              <a:tr h="314807">
                <a:tc>
                  <a:txBody>
                    <a:bodyPr/>
                    <a:lstStyle/>
                    <a:p>
                      <a:pPr algn="ctr" fontAlgn="b"/>
                      <a:r>
                        <a:rPr lang="en-GB" sz="1500" u="none" strike="noStrike">
                          <a:effectLst/>
                        </a:rPr>
                        <a:t>2035</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£4,640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£25,519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158,006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115%</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123571263"/>
                  </a:ext>
                </a:extLst>
              </a:tr>
            </a:tbl>
          </a:graphicData>
        </a:graphic>
      </p:graphicFrame>
      <p:sp>
        <p:nvSpPr>
          <p:cNvPr id="8" name="Rectangle 7"/>
          <p:cNvSpPr/>
          <p:nvPr/>
        </p:nvSpPr>
        <p:spPr>
          <a:xfrm>
            <a:off x="5021037" y="1465944"/>
            <a:ext cx="2838450" cy="377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35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597"/>
            <a:ext cx="7886700" cy="701260"/>
          </a:xfrm>
        </p:spPr>
        <p:txBody>
          <a:bodyPr>
            <a:normAutofit/>
          </a:bodyPr>
          <a:lstStyle/>
          <a:p>
            <a:r>
              <a:rPr lang="en-US" sz="2800" dirty="0" smtClean="0"/>
              <a:t>What are the likely costs of this ‘deal’</a:t>
            </a:r>
            <a:endParaRPr lang="en-US" sz="2800" dirty="0"/>
          </a:p>
        </p:txBody>
      </p:sp>
      <p:sp>
        <p:nvSpPr>
          <p:cNvPr id="3" name="Text Placeholder 2"/>
          <p:cNvSpPr>
            <a:spLocks noGrp="1"/>
          </p:cNvSpPr>
          <p:nvPr>
            <p:ph type="body" sz="quarter" idx="10"/>
          </p:nvPr>
        </p:nvSpPr>
        <p:spPr>
          <a:xfrm>
            <a:off x="606879" y="794775"/>
            <a:ext cx="7886700" cy="761999"/>
          </a:xfrm>
        </p:spPr>
        <p:txBody>
          <a:bodyPr>
            <a:normAutofit/>
          </a:bodyPr>
          <a:lstStyle/>
          <a:p>
            <a:r>
              <a:rPr lang="en-GB" sz="1800" dirty="0" smtClean="0">
                <a:solidFill>
                  <a:srgbClr val="092E41"/>
                </a:solidFill>
                <a:latin typeface="Helvetica Neue" charset="0"/>
                <a:ea typeface="Helvetica Neue" charset="0"/>
                <a:cs typeface="Helvetica Neue" charset="0"/>
              </a:rPr>
              <a:t>Increase the NICE threshold (£30,000 to £35,000 per QALY)</a:t>
            </a:r>
          </a:p>
          <a:p>
            <a:r>
              <a:rPr lang="en-GB" sz="1800" dirty="0" smtClean="0">
                <a:solidFill>
                  <a:srgbClr val="092E41"/>
                </a:solidFill>
                <a:latin typeface="Helvetica Neue" charset="0"/>
                <a:ea typeface="Helvetica Neue" charset="0"/>
                <a:cs typeface="Helvetica Neue" charset="0"/>
              </a:rPr>
              <a:t>Reduce the rebate payment </a:t>
            </a:r>
            <a:r>
              <a:rPr lang="en-GB" sz="1800" dirty="0" smtClean="0">
                <a:solidFill>
                  <a:srgbClr val="092E41"/>
                </a:solidFill>
                <a:latin typeface="Helvetica Neue" charset="0"/>
                <a:ea typeface="Helvetica Neue" charset="0"/>
                <a:cs typeface="Helvetica Neue" charset="0"/>
              </a:rPr>
              <a:t>(</a:t>
            </a:r>
            <a:r>
              <a:rPr lang="en-GB" sz="1800" dirty="0" smtClean="0">
                <a:solidFill>
                  <a:srgbClr val="092E41"/>
                </a:solidFill>
                <a:latin typeface="Helvetica Neue" charset="0"/>
                <a:ea typeface="Helvetica Neue" charset="0"/>
                <a:cs typeface="Helvetica Neue" charset="0"/>
              </a:rPr>
              <a:t>24</a:t>
            </a:r>
            <a:r>
              <a:rPr lang="en-GB" sz="1800" dirty="0" smtClean="0">
                <a:solidFill>
                  <a:srgbClr val="092E41"/>
                </a:solidFill>
                <a:latin typeface="Helvetica Neue" charset="0"/>
                <a:ea typeface="Helvetica Neue" charset="0"/>
                <a:cs typeface="Helvetica Neue" charset="0"/>
              </a:rPr>
              <a:t>% to 15%) 14.5% announced today</a:t>
            </a:r>
            <a:endParaRPr lang="en-GB" sz="1800" dirty="0" smtClean="0">
              <a:solidFill>
                <a:srgbClr val="092E41"/>
              </a:solidFill>
              <a:latin typeface="Helvetica Neue" charset="0"/>
              <a:ea typeface="Helvetica Neue" charset="0"/>
              <a:cs typeface="Helvetica Neue" charset="0"/>
            </a:endParaRPr>
          </a:p>
        </p:txBody>
      </p:sp>
      <p:sp>
        <p:nvSpPr>
          <p:cNvPr id="5" name="Text Placeholder 2"/>
          <p:cNvSpPr txBox="1">
            <a:spLocks/>
          </p:cNvSpPr>
          <p:nvPr/>
        </p:nvSpPr>
        <p:spPr>
          <a:xfrm>
            <a:off x="696685" y="5242442"/>
            <a:ext cx="7886700" cy="48260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And</a:t>
            </a:r>
            <a:r>
              <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rPr>
              <a:t> what will it cost after 2028 when this is re-negotiated?</a:t>
            </a:r>
          </a:p>
          <a:p>
            <a:pPr marL="0" marR="0" lvl="0" indent="0" algn="l" defTabSz="685800" rtl="0" eaLnBrk="1" fontAlgn="auto" latinLnBrk="0" hangingPunct="1">
              <a:lnSpc>
                <a:spcPct val="90000"/>
              </a:lnSpc>
              <a:spcBef>
                <a:spcPts val="750"/>
              </a:spcBef>
              <a:spcAft>
                <a:spcPts val="0"/>
              </a:spcAft>
              <a:buClr>
                <a:srgbClr val="ADB43A"/>
              </a:buClr>
              <a:buSzTx/>
              <a:buFont typeface="Wingdings" charset="2"/>
              <a:buNone/>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64919867"/>
              </p:ext>
            </p:extLst>
          </p:nvPr>
        </p:nvGraphicFramePr>
        <p:xfrm>
          <a:off x="696685" y="1496035"/>
          <a:ext cx="6966858" cy="3691477"/>
        </p:xfrm>
        <a:graphic>
          <a:graphicData uri="http://schemas.openxmlformats.org/drawingml/2006/table">
            <a:tbl>
              <a:tblPr>
                <a:tableStyleId>{5C22544A-7EE6-4342-B048-85BDC9FD1C3A}</a:tableStyleId>
              </a:tblPr>
              <a:tblGrid>
                <a:gridCol w="1108840">
                  <a:extLst>
                    <a:ext uri="{9D8B030D-6E8A-4147-A177-3AD203B41FA5}">
                      <a16:colId xmlns:a16="http://schemas.microsoft.com/office/drawing/2014/main" val="2172150040"/>
                    </a:ext>
                  </a:extLst>
                </a:gridCol>
                <a:gridCol w="1799249">
                  <a:extLst>
                    <a:ext uri="{9D8B030D-6E8A-4147-A177-3AD203B41FA5}">
                      <a16:colId xmlns:a16="http://schemas.microsoft.com/office/drawing/2014/main" val="756183265"/>
                    </a:ext>
                  </a:extLst>
                </a:gridCol>
                <a:gridCol w="1359897">
                  <a:extLst>
                    <a:ext uri="{9D8B030D-6E8A-4147-A177-3AD203B41FA5}">
                      <a16:colId xmlns:a16="http://schemas.microsoft.com/office/drawing/2014/main" val="1204383267"/>
                    </a:ext>
                  </a:extLst>
                </a:gridCol>
                <a:gridCol w="1079550">
                  <a:extLst>
                    <a:ext uri="{9D8B030D-6E8A-4147-A177-3AD203B41FA5}">
                      <a16:colId xmlns:a16="http://schemas.microsoft.com/office/drawing/2014/main" val="1794610595"/>
                    </a:ext>
                  </a:extLst>
                </a:gridCol>
                <a:gridCol w="1619322">
                  <a:extLst>
                    <a:ext uri="{9D8B030D-6E8A-4147-A177-3AD203B41FA5}">
                      <a16:colId xmlns:a16="http://schemas.microsoft.com/office/drawing/2014/main" val="4150647824"/>
                    </a:ext>
                  </a:extLst>
                </a:gridCol>
              </a:tblGrid>
              <a:tr h="164558">
                <a:tc>
                  <a:txBody>
                    <a:bodyPr/>
                    <a:lstStyle/>
                    <a:p>
                      <a:pPr algn="ctr" fontAlgn="b"/>
                      <a:endParaRPr lang="en-GB" sz="1500" b="0" i="0" u="none" strike="noStrike" dirty="0">
                        <a:solidFill>
                          <a:srgbClr val="000000"/>
                        </a:solidFill>
                        <a:effectLst/>
                        <a:latin typeface="Aptos Narrow"/>
                      </a:endParaRPr>
                    </a:p>
                  </a:txBody>
                  <a:tcPr marL="0" marR="0" marT="0" marB="0" anchor="b"/>
                </a:tc>
                <a:tc>
                  <a:txBody>
                    <a:bodyPr/>
                    <a:lstStyle/>
                    <a:p>
                      <a:pPr algn="ctr" fontAlgn="b"/>
                      <a:endParaRPr lang="en-GB" sz="1500" b="0" i="0" u="none" strike="noStrike">
                        <a:solidFill>
                          <a:srgbClr val="000000"/>
                        </a:solidFill>
                        <a:effectLst/>
                        <a:latin typeface="Aptos Narrow"/>
                      </a:endParaRPr>
                    </a:p>
                  </a:txBody>
                  <a:tcPr marL="0" marR="0" marT="0" marB="0" anchor="b"/>
                </a:tc>
                <a:tc>
                  <a:txBody>
                    <a:bodyPr/>
                    <a:lstStyle/>
                    <a:p>
                      <a:pPr algn="ctr" fontAlgn="b"/>
                      <a:endParaRPr lang="en-GB" sz="1500" b="0" i="0" u="none" strike="noStrike">
                        <a:solidFill>
                          <a:srgbClr val="000000"/>
                        </a:solidFill>
                        <a:effectLst/>
                        <a:latin typeface="Aptos Narrow"/>
                      </a:endParaRPr>
                    </a:p>
                  </a:txBody>
                  <a:tcPr marL="0" marR="0" marT="0" marB="0" anchor="b"/>
                </a:tc>
                <a:tc gridSpan="2">
                  <a:txBody>
                    <a:bodyPr/>
                    <a:lstStyle/>
                    <a:p>
                      <a:pPr algn="ctr" fontAlgn="b"/>
                      <a:r>
                        <a:rPr lang="en-GB" sz="1500" b="1" u="none" strike="noStrike" dirty="0">
                          <a:effectLst/>
                        </a:rPr>
                        <a:t>Additional </a:t>
                      </a:r>
                      <a:r>
                        <a:rPr lang="en-GB" sz="1500" b="1" u="none" strike="noStrike" dirty="0" smtClean="0">
                          <a:effectLst/>
                        </a:rPr>
                        <a:t>deaths </a:t>
                      </a:r>
                      <a:endParaRPr lang="en-GB" sz="1500" b="1" i="0" u="none" strike="noStrike" dirty="0">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195942987"/>
                  </a:ext>
                </a:extLst>
              </a:tr>
              <a:tr h="314807">
                <a:tc>
                  <a:txBody>
                    <a:bodyPr/>
                    <a:lstStyle/>
                    <a:p>
                      <a:pPr algn="ctr" fontAlgn="b"/>
                      <a:r>
                        <a:rPr lang="en-GB" sz="1500" b="1" u="none" strike="noStrike" dirty="0">
                          <a:effectLst/>
                        </a:rPr>
                        <a:t>Year</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Cost each year</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Total cost</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Total (Low)</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of Covid deaths</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907399140"/>
                  </a:ext>
                </a:extLst>
              </a:tr>
              <a:tr h="314807">
                <a:tc>
                  <a:txBody>
                    <a:bodyPr/>
                    <a:lstStyle/>
                    <a:p>
                      <a:pPr algn="ctr" fontAlgn="b"/>
                      <a:r>
                        <a:rPr lang="en-GB" sz="1500" u="none" strike="noStrike">
                          <a:effectLst/>
                        </a:rPr>
                        <a:t>2026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£464</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£464</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2,873 </a:t>
                      </a:r>
                      <a:endParaRPr lang="en-GB" sz="1500" b="1"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386401454"/>
                  </a:ext>
                </a:extLst>
              </a:tr>
              <a:tr h="314807">
                <a:tc>
                  <a:txBody>
                    <a:bodyPr/>
                    <a:lstStyle/>
                    <a:p>
                      <a:pPr algn="ctr" fontAlgn="b"/>
                      <a:r>
                        <a:rPr lang="en-GB" sz="1500" u="none" strike="noStrike">
                          <a:effectLst/>
                        </a:rPr>
                        <a:t>2027</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£928</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£1,392</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8,619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6%</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10307173"/>
                  </a:ext>
                </a:extLst>
              </a:tr>
              <a:tr h="314807">
                <a:tc>
                  <a:txBody>
                    <a:bodyPr/>
                    <a:lstStyle/>
                    <a:p>
                      <a:pPr algn="ctr" fontAlgn="b"/>
                      <a:r>
                        <a:rPr lang="en-GB" sz="1500" b="1" u="none" strike="noStrike" dirty="0">
                          <a:effectLst/>
                        </a:rPr>
                        <a:t>2028</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£1,392</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1" u="none" strike="noStrike" dirty="0">
                          <a:effectLst/>
                        </a:rPr>
                        <a:t>£2,784</a:t>
                      </a:r>
                      <a:endParaRPr lang="en-GB" sz="1500" b="1" i="0" u="none" strike="noStrike" dirty="0">
                        <a:solidFill>
                          <a:srgbClr val="000000"/>
                        </a:solidFill>
                        <a:effectLst/>
                        <a:latin typeface="Aptos Narrow"/>
                      </a:endParaRPr>
                    </a:p>
                  </a:txBody>
                  <a:tcPr marL="0" marR="0" marT="0" marB="0" anchor="b"/>
                </a:tc>
                <a:tc>
                  <a:txBody>
                    <a:bodyPr/>
                    <a:lstStyle/>
                    <a:p>
                      <a:pPr algn="ctr" fontAlgn="b"/>
                      <a:r>
                        <a:rPr lang="en-GB" sz="1500" b="0" u="none" strike="noStrike" dirty="0">
                          <a:effectLst/>
                        </a:rPr>
                        <a:t>        17,237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b="0" u="none" strike="noStrike" dirty="0">
                          <a:effectLst/>
                        </a:rPr>
                        <a:t>13%</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791484063"/>
                  </a:ext>
                </a:extLst>
              </a:tr>
              <a:tr h="314807">
                <a:tc>
                  <a:txBody>
                    <a:bodyPr/>
                    <a:lstStyle/>
                    <a:p>
                      <a:pPr algn="ctr" fontAlgn="b"/>
                      <a:r>
                        <a:rPr lang="en-GB" sz="1500" u="none" strike="noStrike">
                          <a:effectLst/>
                        </a:rPr>
                        <a:t>2029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£1,856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£4,640</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28,728 </a:t>
                      </a:r>
                      <a:endParaRPr lang="en-GB" sz="1500" b="1"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21%</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4078001674"/>
                  </a:ext>
                </a:extLst>
              </a:tr>
              <a:tr h="314807">
                <a:tc>
                  <a:txBody>
                    <a:bodyPr/>
                    <a:lstStyle/>
                    <a:p>
                      <a:pPr algn="ctr" fontAlgn="b"/>
                      <a:r>
                        <a:rPr lang="en-GB" sz="1500" u="none" strike="noStrike">
                          <a:effectLst/>
                        </a:rPr>
                        <a:t>2030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£2,320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£6,960</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        43,093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31%</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014863900"/>
                  </a:ext>
                </a:extLst>
              </a:tr>
              <a:tr h="314807">
                <a:tc>
                  <a:txBody>
                    <a:bodyPr/>
                    <a:lstStyle/>
                    <a:p>
                      <a:pPr algn="ctr" fontAlgn="b"/>
                      <a:r>
                        <a:rPr lang="en-GB" sz="1500" u="none" strike="noStrike">
                          <a:effectLst/>
                        </a:rPr>
                        <a:t>2031</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£2,784</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£9,744</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        60,330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a:effectLst/>
                        </a:rPr>
                        <a:t>44%</a:t>
                      </a:r>
                      <a:endParaRPr lang="en-GB" sz="15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3316515229"/>
                  </a:ext>
                </a:extLst>
              </a:tr>
              <a:tr h="314807">
                <a:tc>
                  <a:txBody>
                    <a:bodyPr/>
                    <a:lstStyle/>
                    <a:p>
                      <a:pPr algn="ctr" fontAlgn="b"/>
                      <a:r>
                        <a:rPr lang="en-GB" sz="1500" u="none" strike="noStrike">
                          <a:effectLst/>
                        </a:rPr>
                        <a:t>2032</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£3,248</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£12,991</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        80,440 </a:t>
                      </a:r>
                      <a:endParaRPr lang="en-GB" sz="1500" b="0" i="0" u="none" strike="noStrike" dirty="0">
                        <a:solidFill>
                          <a:srgbClr val="000000"/>
                        </a:solidFill>
                        <a:effectLst/>
                        <a:latin typeface="Aptos Narrow"/>
                      </a:endParaRPr>
                    </a:p>
                  </a:txBody>
                  <a:tcPr marL="0" marR="0" marT="0" marB="0" anchor="b"/>
                </a:tc>
                <a:tc>
                  <a:txBody>
                    <a:bodyPr/>
                    <a:lstStyle/>
                    <a:p>
                      <a:pPr algn="ctr" fontAlgn="b"/>
                      <a:r>
                        <a:rPr lang="en-GB" sz="1500" u="none" strike="noStrike" dirty="0">
                          <a:effectLst/>
                        </a:rPr>
                        <a:t>59%</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641641114"/>
                  </a:ext>
                </a:extLst>
              </a:tr>
              <a:tr h="314807">
                <a:tc>
                  <a:txBody>
                    <a:bodyPr/>
                    <a:lstStyle/>
                    <a:p>
                      <a:pPr algn="ctr" fontAlgn="b"/>
                      <a:r>
                        <a:rPr lang="en-GB" sz="1500" u="none" strike="noStrike">
                          <a:effectLst/>
                        </a:rPr>
                        <a:t>2033</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£3,712</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£16,703</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103,422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75%</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26653018"/>
                  </a:ext>
                </a:extLst>
              </a:tr>
              <a:tr h="314807">
                <a:tc>
                  <a:txBody>
                    <a:bodyPr/>
                    <a:lstStyle/>
                    <a:p>
                      <a:pPr algn="ctr" fontAlgn="b"/>
                      <a:r>
                        <a:rPr lang="en-GB" sz="1500" u="none" strike="noStrike">
                          <a:effectLst/>
                        </a:rPr>
                        <a:t>2034</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£4,176</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£20,879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129,278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94%</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631459324"/>
                  </a:ext>
                </a:extLst>
              </a:tr>
              <a:tr h="314807">
                <a:tc>
                  <a:txBody>
                    <a:bodyPr/>
                    <a:lstStyle/>
                    <a:p>
                      <a:pPr algn="ctr" fontAlgn="b"/>
                      <a:r>
                        <a:rPr lang="en-GB" sz="1500" u="none" strike="noStrike">
                          <a:effectLst/>
                        </a:rPr>
                        <a:t>2035</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£4,640</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£25,519</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a:effectLst/>
                        </a:rPr>
                        <a:t>      158,006 </a:t>
                      </a:r>
                      <a:endParaRPr lang="en-GB" sz="1500" b="0" i="0" u="none" strike="noStrike">
                        <a:solidFill>
                          <a:srgbClr val="000000"/>
                        </a:solidFill>
                        <a:effectLst/>
                        <a:latin typeface="Aptos Narrow"/>
                      </a:endParaRPr>
                    </a:p>
                  </a:txBody>
                  <a:tcPr marL="0" marR="0" marT="0" marB="0" anchor="b"/>
                </a:tc>
                <a:tc>
                  <a:txBody>
                    <a:bodyPr/>
                    <a:lstStyle/>
                    <a:p>
                      <a:pPr algn="ctr" fontAlgn="b"/>
                      <a:r>
                        <a:rPr lang="en-GB" sz="1500" u="none" strike="noStrike" dirty="0">
                          <a:effectLst/>
                        </a:rPr>
                        <a:t>115%</a:t>
                      </a:r>
                      <a:endParaRPr lang="en-GB" sz="15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123571263"/>
                  </a:ext>
                </a:extLst>
              </a:tr>
            </a:tbl>
          </a:graphicData>
        </a:graphic>
      </p:graphicFrame>
    </p:spTree>
    <p:extLst>
      <p:ext uri="{BB962C8B-B14F-4D97-AF65-F5344CB8AC3E}">
        <p14:creationId xmlns:p14="http://schemas.microsoft.com/office/powerpoint/2010/main" val="279028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5907" y="491198"/>
            <a:ext cx="6096180" cy="4834686"/>
          </a:xfrm>
          <a:prstGeom prst="rect">
            <a:avLst/>
          </a:prstGeom>
        </p:spPr>
      </p:pic>
      <p:sp>
        <p:nvSpPr>
          <p:cNvPr id="2" name="Title 1"/>
          <p:cNvSpPr>
            <a:spLocks noGrp="1"/>
          </p:cNvSpPr>
          <p:nvPr>
            <p:ph type="title"/>
          </p:nvPr>
        </p:nvSpPr>
        <p:spPr>
          <a:xfrm>
            <a:off x="628650" y="155083"/>
            <a:ext cx="7886700" cy="715774"/>
          </a:xfrm>
          <a:solidFill>
            <a:schemeClr val="bg1"/>
          </a:solidFill>
        </p:spPr>
        <p:txBody>
          <a:bodyPr>
            <a:normAutofit/>
          </a:bodyPr>
          <a:lstStyle/>
          <a:p>
            <a:r>
              <a:rPr lang="en-US" sz="2800" dirty="0" smtClean="0"/>
              <a:t>But the geo-politics are too difficult?</a:t>
            </a:r>
            <a:endParaRPr lang="en-US" sz="2800" dirty="0"/>
          </a:p>
        </p:txBody>
      </p:sp>
      <p:sp>
        <p:nvSpPr>
          <p:cNvPr id="3" name="Text Placeholder 2"/>
          <p:cNvSpPr>
            <a:spLocks noGrp="1"/>
          </p:cNvSpPr>
          <p:nvPr>
            <p:ph type="body" sz="quarter" idx="10"/>
          </p:nvPr>
        </p:nvSpPr>
        <p:spPr>
          <a:xfrm>
            <a:off x="418192" y="1790800"/>
            <a:ext cx="8500837" cy="2723143"/>
          </a:xfrm>
          <a:solidFill>
            <a:schemeClr val="accent6">
              <a:lumMod val="20000"/>
              <a:lumOff val="80000"/>
            </a:schemeClr>
          </a:solidFill>
        </p:spPr>
        <p:txBody>
          <a:bodyPr>
            <a:normAutofit/>
          </a:bodyPr>
          <a:lstStyle/>
          <a:p>
            <a:r>
              <a:rPr lang="en-GB" sz="2400" dirty="0" smtClean="0">
                <a:solidFill>
                  <a:srgbClr val="092E41"/>
                </a:solidFill>
                <a:latin typeface="Helvetica Neue" charset="0"/>
                <a:ea typeface="Helvetica Neue" charset="0"/>
                <a:cs typeface="Helvetica Neue" charset="0"/>
              </a:rPr>
              <a:t>New drugs are unaffordable especially in the</a:t>
            </a:r>
            <a:r>
              <a:rPr lang="en-GB" sz="2100" dirty="0" smtClean="0">
                <a:solidFill>
                  <a:srgbClr val="092E41"/>
                </a:solidFill>
                <a:latin typeface="Helvetica Neue" charset="0"/>
                <a:ea typeface="Helvetica Neue" charset="0"/>
                <a:cs typeface="Helvetica Neue" charset="0"/>
              </a:rPr>
              <a:t> US</a:t>
            </a:r>
          </a:p>
          <a:p>
            <a:r>
              <a:rPr lang="en-GB" sz="2400" dirty="0">
                <a:solidFill>
                  <a:srgbClr val="092E41"/>
                </a:solidFill>
                <a:latin typeface="Helvetica Neue" charset="0"/>
                <a:ea typeface="Helvetica Neue" charset="0"/>
                <a:cs typeface="Helvetica Neue" charset="0"/>
              </a:rPr>
              <a:t>L</a:t>
            </a:r>
            <a:r>
              <a:rPr lang="en-GB" sz="2400" dirty="0" smtClean="0">
                <a:solidFill>
                  <a:srgbClr val="092E41"/>
                </a:solidFill>
                <a:latin typeface="Helvetica Neue" charset="0"/>
                <a:ea typeface="Helvetica Neue" charset="0"/>
                <a:cs typeface="Helvetica Neue" charset="0"/>
              </a:rPr>
              <a:t>ower US prices but increase prices in the rest of the world</a:t>
            </a:r>
          </a:p>
          <a:p>
            <a:r>
              <a:rPr lang="en-GB" sz="2400" dirty="0">
                <a:solidFill>
                  <a:srgbClr val="092E41"/>
                </a:solidFill>
                <a:latin typeface="Helvetica Neue" charset="0"/>
                <a:ea typeface="Helvetica Neue" charset="0"/>
                <a:cs typeface="Helvetica Neue" charset="0"/>
              </a:rPr>
              <a:t>The UK </a:t>
            </a:r>
            <a:r>
              <a:rPr lang="en-GB" sz="2400" dirty="0" smtClean="0">
                <a:solidFill>
                  <a:srgbClr val="092E41"/>
                </a:solidFill>
                <a:latin typeface="Helvetica Neue" charset="0"/>
                <a:ea typeface="Helvetica Neue" charset="0"/>
                <a:cs typeface="Helvetica Neue" charset="0"/>
              </a:rPr>
              <a:t>(MFN) has </a:t>
            </a:r>
            <a:r>
              <a:rPr lang="en-GB" sz="2400" dirty="0">
                <a:solidFill>
                  <a:srgbClr val="092E41"/>
                </a:solidFill>
                <a:latin typeface="Helvetica Neue" charset="0"/>
                <a:ea typeface="Helvetica Neue" charset="0"/>
                <a:cs typeface="Helvetica Neue" charset="0"/>
              </a:rPr>
              <a:t>been the first </a:t>
            </a:r>
            <a:r>
              <a:rPr lang="en-GB" sz="2400" dirty="0" smtClean="0">
                <a:solidFill>
                  <a:srgbClr val="092E41"/>
                </a:solidFill>
                <a:latin typeface="Helvetica Neue" charset="0"/>
                <a:ea typeface="Helvetica Neue" charset="0"/>
                <a:cs typeface="Helvetica Neue" charset="0"/>
              </a:rPr>
              <a:t>target but not the last</a:t>
            </a:r>
          </a:p>
          <a:p>
            <a:r>
              <a:rPr lang="en-GB" sz="2400" dirty="0" smtClean="0">
                <a:solidFill>
                  <a:srgbClr val="092E41"/>
                </a:solidFill>
                <a:latin typeface="Helvetica Neue" charset="0"/>
                <a:ea typeface="Helvetica Neue" charset="0"/>
                <a:cs typeface="Helvetica Neue" charset="0"/>
              </a:rPr>
              <a:t>Is this the end of the pressure to pay more?</a:t>
            </a:r>
          </a:p>
          <a:p>
            <a:r>
              <a:rPr lang="en-GB" sz="2400" dirty="0" smtClean="0">
                <a:solidFill>
                  <a:srgbClr val="092E41"/>
                </a:solidFill>
                <a:latin typeface="Helvetica Neue" charset="0"/>
                <a:ea typeface="Helvetica Neue" charset="0"/>
                <a:cs typeface="Helvetica Neue" charset="0"/>
              </a:rPr>
              <a:t>This will not be restricted to high income countries</a:t>
            </a:r>
          </a:p>
          <a:p>
            <a:r>
              <a:rPr lang="en-GB" sz="2400" dirty="0" smtClean="0">
                <a:solidFill>
                  <a:srgbClr val="092E41"/>
                </a:solidFill>
                <a:latin typeface="Helvetica Neue" charset="0"/>
                <a:ea typeface="Helvetica Neue" charset="0"/>
                <a:cs typeface="Helvetica Neue" charset="0"/>
              </a:rPr>
              <a:t>What we do has global consequences</a:t>
            </a:r>
          </a:p>
        </p:txBody>
      </p:sp>
    </p:spTree>
    <p:extLst>
      <p:ext uri="{BB962C8B-B14F-4D97-AF65-F5344CB8AC3E}">
        <p14:creationId xmlns:p14="http://schemas.microsoft.com/office/powerpoint/2010/main" val="1358605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906" y="1032220"/>
            <a:ext cx="7970701" cy="4372537"/>
          </a:xfrm>
          <a:prstGeom prst="rect">
            <a:avLst/>
          </a:prstGeom>
        </p:spPr>
      </p:pic>
      <p:sp>
        <p:nvSpPr>
          <p:cNvPr id="2" name="Title 1"/>
          <p:cNvSpPr>
            <a:spLocks noGrp="1"/>
          </p:cNvSpPr>
          <p:nvPr>
            <p:ph type="title"/>
          </p:nvPr>
        </p:nvSpPr>
        <p:spPr>
          <a:xfrm>
            <a:off x="628650" y="285713"/>
            <a:ext cx="7886700" cy="664973"/>
          </a:xfrm>
        </p:spPr>
        <p:txBody>
          <a:bodyPr>
            <a:normAutofit/>
          </a:bodyPr>
          <a:lstStyle/>
          <a:p>
            <a:r>
              <a:rPr lang="en-US" sz="2800" dirty="0" smtClean="0"/>
              <a:t>Does the impact on investment justify this?</a:t>
            </a:r>
            <a:endParaRPr lang="en-US" sz="2800" dirty="0"/>
          </a:p>
        </p:txBody>
      </p:sp>
      <p:sp>
        <p:nvSpPr>
          <p:cNvPr id="3" name="Text Placeholder 2"/>
          <p:cNvSpPr>
            <a:spLocks noGrp="1"/>
          </p:cNvSpPr>
          <p:nvPr>
            <p:ph type="body" sz="quarter" idx="10"/>
          </p:nvPr>
        </p:nvSpPr>
        <p:spPr>
          <a:xfrm>
            <a:off x="261257" y="2452916"/>
            <a:ext cx="8708572" cy="1741713"/>
          </a:xfrm>
          <a:solidFill>
            <a:schemeClr val="accent6">
              <a:lumMod val="20000"/>
              <a:lumOff val="80000"/>
            </a:schemeClr>
          </a:solidFill>
        </p:spPr>
        <p:txBody>
          <a:bodyPr>
            <a:normAutofit/>
          </a:bodyPr>
          <a:lstStyle/>
          <a:p>
            <a:r>
              <a:rPr lang="en-GB" sz="2200" dirty="0" smtClean="0">
                <a:solidFill>
                  <a:srgbClr val="092E41"/>
                </a:solidFill>
                <a:latin typeface="Helvetica Neue" charset="0"/>
                <a:ea typeface="Helvetica Neue" charset="0"/>
                <a:cs typeface="Helvetica Neue" charset="0"/>
              </a:rPr>
              <a:t>R&amp;D investments are for a global not the UK market</a:t>
            </a:r>
          </a:p>
          <a:p>
            <a:r>
              <a:rPr lang="en-GB" sz="2200" dirty="0" smtClean="0">
                <a:solidFill>
                  <a:srgbClr val="092E41"/>
                </a:solidFill>
                <a:latin typeface="Helvetica Neue" charset="0"/>
                <a:ea typeface="Helvetica Neue" charset="0"/>
                <a:cs typeface="Helvetica Neue" charset="0"/>
              </a:rPr>
              <a:t>Research environment and research infrastructure </a:t>
            </a:r>
          </a:p>
          <a:p>
            <a:r>
              <a:rPr lang="en-GB" sz="2200" dirty="0" smtClean="0">
                <a:solidFill>
                  <a:srgbClr val="092E41"/>
                </a:solidFill>
                <a:latin typeface="Helvetica Neue" charset="0"/>
                <a:ea typeface="Helvetica Neue" charset="0"/>
                <a:cs typeface="Helvetica Neue" charset="0"/>
              </a:rPr>
              <a:t>Costs and the business environment</a:t>
            </a:r>
          </a:p>
          <a:p>
            <a:r>
              <a:rPr lang="en-GB" sz="2200" dirty="0">
                <a:solidFill>
                  <a:srgbClr val="092E41"/>
                </a:solidFill>
                <a:latin typeface="Helvetica Neue" charset="0"/>
                <a:ea typeface="Helvetica Neue" charset="0"/>
                <a:cs typeface="Helvetica Neue" charset="0"/>
              </a:rPr>
              <a:t>T</a:t>
            </a:r>
            <a:r>
              <a:rPr lang="en-GB" sz="2200" dirty="0" smtClean="0">
                <a:solidFill>
                  <a:srgbClr val="092E41"/>
                </a:solidFill>
                <a:latin typeface="Helvetica Neue" charset="0"/>
                <a:ea typeface="Helvetica Neue" charset="0"/>
                <a:cs typeface="Helvetica Neue" charset="0"/>
              </a:rPr>
              <a:t>ariffs and threats of </a:t>
            </a:r>
            <a:r>
              <a:rPr lang="en-GB" sz="2200" dirty="0" err="1" smtClean="0">
                <a:solidFill>
                  <a:srgbClr val="092E41"/>
                </a:solidFill>
                <a:latin typeface="Helvetica Neue" charset="0"/>
                <a:ea typeface="Helvetica Neue" charset="0"/>
                <a:cs typeface="Helvetica Neue" charset="0"/>
              </a:rPr>
              <a:t>tarrifs</a:t>
            </a:r>
            <a:r>
              <a:rPr lang="en-GB" sz="2200" dirty="0" smtClean="0">
                <a:solidFill>
                  <a:srgbClr val="092E41"/>
                </a:solidFill>
                <a:latin typeface="Helvetica Neue" charset="0"/>
                <a:ea typeface="Helvetica Neue" charset="0"/>
                <a:cs typeface="Helvetica Neue" charset="0"/>
              </a:rPr>
              <a:t> (compared to other locations)</a:t>
            </a:r>
          </a:p>
          <a:p>
            <a:endParaRPr lang="en-GB" sz="22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0527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597"/>
            <a:ext cx="7886700" cy="1104636"/>
          </a:xfrm>
        </p:spPr>
        <p:txBody>
          <a:bodyPr>
            <a:normAutofit/>
          </a:bodyPr>
          <a:lstStyle/>
          <a:p>
            <a:r>
              <a:rPr lang="en-US" sz="2800" dirty="0" smtClean="0"/>
              <a:t>A recent policy</a:t>
            </a:r>
            <a:r>
              <a:rPr lang="en-GB" sz="2800" dirty="0"/>
              <a:t/>
            </a:r>
            <a:br>
              <a:rPr lang="en-GB" sz="2800" dirty="0"/>
            </a:br>
            <a:endParaRPr lang="en-US" sz="2800" dirty="0"/>
          </a:p>
        </p:txBody>
      </p:sp>
      <p:sp>
        <p:nvSpPr>
          <p:cNvPr id="3" name="Text Placeholder 2"/>
          <p:cNvSpPr>
            <a:spLocks noGrp="1"/>
          </p:cNvSpPr>
          <p:nvPr>
            <p:ph type="body" sz="quarter" idx="10"/>
          </p:nvPr>
        </p:nvSpPr>
        <p:spPr>
          <a:xfrm>
            <a:off x="628650" y="1400629"/>
            <a:ext cx="7886700" cy="3802742"/>
          </a:xfrm>
        </p:spPr>
        <p:txBody>
          <a:bodyPr>
            <a:normAutofit fontScale="85000" lnSpcReduction="20000"/>
          </a:bodyPr>
          <a:lstStyle/>
          <a:p>
            <a:r>
              <a:rPr lang="en-GB" sz="2400" dirty="0" smtClean="0">
                <a:solidFill>
                  <a:srgbClr val="092E41"/>
                </a:solidFill>
                <a:latin typeface="Helvetica Neue" charset="0"/>
                <a:ea typeface="Helvetica Neue" charset="0"/>
                <a:cs typeface="Helvetica Neue" charset="0"/>
              </a:rPr>
              <a:t>The claimed benefits</a:t>
            </a:r>
          </a:p>
          <a:p>
            <a:pPr lvl="1"/>
            <a:r>
              <a:rPr lang="en-GB" sz="2100" dirty="0">
                <a:solidFill>
                  <a:srgbClr val="092E41"/>
                </a:solidFill>
                <a:latin typeface="Helvetica Neue" charset="0"/>
                <a:ea typeface="Helvetica Neue" charset="0"/>
                <a:cs typeface="Helvetica Neue" charset="0"/>
              </a:rPr>
              <a:t>A</a:t>
            </a:r>
            <a:r>
              <a:rPr lang="en-GB" sz="2100" dirty="0" smtClean="0">
                <a:solidFill>
                  <a:srgbClr val="092E41"/>
                </a:solidFill>
                <a:latin typeface="Helvetica Neue" charset="0"/>
                <a:ea typeface="Helvetica Neue" charset="0"/>
                <a:cs typeface="Helvetica Neue" charset="0"/>
              </a:rPr>
              <a:t>ccess to new medicines</a:t>
            </a:r>
          </a:p>
          <a:p>
            <a:pPr lvl="1"/>
            <a:r>
              <a:rPr lang="en-GB" sz="2100" dirty="0" smtClean="0">
                <a:solidFill>
                  <a:srgbClr val="092E41"/>
                </a:solidFill>
                <a:latin typeface="Helvetica Neue" charset="0"/>
                <a:ea typeface="Helvetica Neue" charset="0"/>
                <a:cs typeface="Helvetica Neue" charset="0"/>
              </a:rPr>
              <a:t>Avoid threats of US tariffs on UK drugs </a:t>
            </a:r>
          </a:p>
          <a:p>
            <a:pPr lvl="1"/>
            <a:r>
              <a:rPr lang="en-GB" sz="2100" dirty="0" smtClean="0">
                <a:solidFill>
                  <a:srgbClr val="092E41"/>
                </a:solidFill>
                <a:latin typeface="Helvetica Neue" charset="0"/>
                <a:ea typeface="Helvetica Neue" charset="0"/>
                <a:cs typeface="Helvetica Neue" charset="0"/>
              </a:rPr>
              <a:t>Encourage innovation and pay our ‘fair’ share</a:t>
            </a:r>
          </a:p>
          <a:p>
            <a:pPr lvl="1"/>
            <a:r>
              <a:rPr lang="en-GB" sz="2100" dirty="0" smtClean="0">
                <a:solidFill>
                  <a:srgbClr val="092E41"/>
                </a:solidFill>
                <a:latin typeface="Helvetica Neue" charset="0"/>
                <a:ea typeface="Helvetica Neue" charset="0"/>
                <a:cs typeface="Helvetica Neue" charset="0"/>
              </a:rPr>
              <a:t>Inward investment to the UK and economic growth</a:t>
            </a:r>
          </a:p>
          <a:p>
            <a:pPr lvl="1"/>
            <a:r>
              <a:rPr lang="en-GB" sz="2100" dirty="0" smtClean="0">
                <a:solidFill>
                  <a:srgbClr val="092E41"/>
                </a:solidFill>
                <a:latin typeface="Helvetica Neue" charset="0"/>
                <a:ea typeface="Helvetica Neue" charset="0"/>
                <a:cs typeface="Helvetica Neue" charset="0"/>
              </a:rPr>
              <a:t>Support the life sciences sector </a:t>
            </a:r>
          </a:p>
          <a:p>
            <a:endParaRPr lang="en-GB" sz="2400" dirty="0" smtClean="0">
              <a:solidFill>
                <a:srgbClr val="092E41"/>
              </a:solidFill>
              <a:latin typeface="Helvetica Neue" charset="0"/>
              <a:ea typeface="Helvetica Neue" charset="0"/>
              <a:cs typeface="Helvetica Neue" charset="0"/>
            </a:endParaRPr>
          </a:p>
          <a:p>
            <a:r>
              <a:rPr lang="en-GB" sz="2400" dirty="0" smtClean="0">
                <a:solidFill>
                  <a:srgbClr val="092E41"/>
                </a:solidFill>
                <a:latin typeface="Helvetica Neue" charset="0"/>
                <a:ea typeface="Helvetica Neue" charset="0"/>
                <a:cs typeface="Helvetica Neue" charset="0"/>
              </a:rPr>
              <a:t>But what will it cost the NHS each year?</a:t>
            </a:r>
          </a:p>
          <a:p>
            <a:pPr lvl="1"/>
            <a:r>
              <a:rPr lang="en-GB" sz="2100" dirty="0" smtClean="0">
                <a:solidFill>
                  <a:srgbClr val="092E41"/>
                </a:solidFill>
                <a:latin typeface="Helvetica Neue" charset="0"/>
                <a:ea typeface="Helvetica Neue" charset="0"/>
                <a:cs typeface="Helvetica Neue" charset="0"/>
              </a:rPr>
              <a:t>£1bn </a:t>
            </a:r>
            <a:r>
              <a:rPr lang="en-GB" sz="2100" dirty="0">
                <a:solidFill>
                  <a:srgbClr val="092E41"/>
                </a:solidFill>
                <a:latin typeface="Helvetica Neue" charset="0"/>
                <a:ea typeface="Helvetica Neue" charset="0"/>
                <a:cs typeface="Helvetica Neue" charset="0"/>
              </a:rPr>
              <a:t>	</a:t>
            </a:r>
            <a:r>
              <a:rPr lang="en-GB" sz="2100" dirty="0" smtClean="0">
                <a:solidFill>
                  <a:srgbClr val="092E41"/>
                </a:solidFill>
                <a:latin typeface="Helvetica Neue" charset="0"/>
                <a:ea typeface="Helvetica Neue" charset="0"/>
                <a:cs typeface="Helvetica Neue" charset="0"/>
              </a:rPr>
              <a:t>Wes </a:t>
            </a:r>
            <a:r>
              <a:rPr lang="en-GB" sz="2100" dirty="0" err="1" smtClean="0">
                <a:solidFill>
                  <a:srgbClr val="092E41"/>
                </a:solidFill>
                <a:latin typeface="Helvetica Neue" charset="0"/>
                <a:ea typeface="Helvetica Neue" charset="0"/>
                <a:cs typeface="Helvetica Neue" charset="0"/>
              </a:rPr>
              <a:t>Streeting</a:t>
            </a:r>
            <a:r>
              <a:rPr lang="en-GB" sz="2100" dirty="0" smtClean="0">
                <a:solidFill>
                  <a:srgbClr val="092E41"/>
                </a:solidFill>
                <a:latin typeface="Helvetica Neue" charset="0"/>
                <a:ea typeface="Helvetica Neue" charset="0"/>
                <a:cs typeface="Helvetica Neue" charset="0"/>
              </a:rPr>
              <a:t> </a:t>
            </a:r>
          </a:p>
          <a:p>
            <a:pPr lvl="1"/>
            <a:r>
              <a:rPr lang="en-GB" sz="2100" dirty="0" smtClean="0">
                <a:solidFill>
                  <a:srgbClr val="092E41"/>
                </a:solidFill>
                <a:latin typeface="Helvetica Neue" charset="0"/>
                <a:ea typeface="Helvetica Neue" charset="0"/>
                <a:cs typeface="Helvetica Neue" charset="0"/>
              </a:rPr>
              <a:t>£3bn	Department of Health and Social Care</a:t>
            </a:r>
          </a:p>
          <a:p>
            <a:pPr lvl="1"/>
            <a:r>
              <a:rPr lang="en-GB" sz="2100" dirty="0" smtClean="0">
                <a:solidFill>
                  <a:srgbClr val="092E41"/>
                </a:solidFill>
                <a:latin typeface="Helvetica Neue" charset="0"/>
                <a:ea typeface="Helvetica Neue" charset="0"/>
                <a:cs typeface="Helvetica Neue" charset="0"/>
              </a:rPr>
              <a:t>£6bn 	Lord </a:t>
            </a:r>
            <a:r>
              <a:rPr lang="en-GB" sz="2100" dirty="0" err="1" smtClean="0">
                <a:solidFill>
                  <a:srgbClr val="092E41"/>
                </a:solidFill>
                <a:latin typeface="Helvetica Neue" charset="0"/>
                <a:ea typeface="Helvetica Neue" charset="0"/>
                <a:cs typeface="Helvetica Neue" charset="0"/>
              </a:rPr>
              <a:t>Vallance</a:t>
            </a:r>
            <a:r>
              <a:rPr lang="en-GB" sz="2100" dirty="0">
                <a:solidFill>
                  <a:srgbClr val="092E41"/>
                </a:solidFill>
                <a:latin typeface="Helvetica Neue" charset="0"/>
                <a:ea typeface="Helvetica Neue" charset="0"/>
                <a:cs typeface="Helvetica Neue" charset="0"/>
              </a:rPr>
              <a:t> </a:t>
            </a:r>
            <a:r>
              <a:rPr lang="en-GB" sz="2100" dirty="0" smtClean="0">
                <a:solidFill>
                  <a:srgbClr val="092E41"/>
                </a:solidFill>
                <a:latin typeface="Helvetica Neue" charset="0"/>
                <a:ea typeface="Helvetica Neue" charset="0"/>
                <a:cs typeface="Helvetica Neue" charset="0"/>
              </a:rPr>
              <a:t> (from 9% to 12% of total health spend)</a:t>
            </a:r>
          </a:p>
          <a:p>
            <a:pPr lvl="1"/>
            <a:endParaRPr lang="en-GB" sz="2100" dirty="0">
              <a:solidFill>
                <a:srgbClr val="092E41"/>
              </a:solidFill>
              <a:latin typeface="Helvetica Neue" charset="0"/>
              <a:ea typeface="Helvetica Neue" charset="0"/>
              <a:cs typeface="Helvetica Neue" charset="0"/>
            </a:endParaRPr>
          </a:p>
          <a:p>
            <a:r>
              <a:rPr lang="en-GB" sz="2400" dirty="0" smtClean="0">
                <a:solidFill>
                  <a:srgbClr val="092E41"/>
                </a:solidFill>
                <a:latin typeface="Helvetica Neue" charset="0"/>
                <a:ea typeface="Helvetica Neue" charset="0"/>
                <a:cs typeface="Helvetica Neue" charset="0"/>
              </a:rPr>
              <a:t>And what will it cost after 2028 when this is renegotiated?</a:t>
            </a:r>
          </a:p>
          <a:p>
            <a:endParaRPr lang="en-GB" sz="2400" dirty="0" smtClean="0">
              <a:solidFill>
                <a:srgbClr val="092E41"/>
              </a:solidFill>
              <a:latin typeface="Helvetica Neue" charset="0"/>
              <a:ea typeface="Helvetica Neue" charset="0"/>
              <a:cs typeface="Helvetica Neue" charset="0"/>
            </a:endParaRPr>
          </a:p>
          <a:p>
            <a:pPr marL="0" indent="0">
              <a:buNone/>
            </a:pPr>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
        <p:nvSpPr>
          <p:cNvPr id="4" name="Title 1"/>
          <p:cNvSpPr txBox="1">
            <a:spLocks/>
          </p:cNvSpPr>
          <p:nvPr/>
        </p:nvSpPr>
        <p:spPr>
          <a:xfrm>
            <a:off x="628650" y="801745"/>
            <a:ext cx="7886700" cy="649684"/>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GB" sz="2800" dirty="0" smtClean="0"/>
              <a:t>UK-US deal on higher prices for new NHS drugs </a:t>
            </a:r>
            <a:br>
              <a:rPr lang="en-GB" sz="2800" dirty="0" smtClean="0"/>
            </a:br>
            <a:endParaRPr lang="en-US" sz="2800" dirty="0"/>
          </a:p>
        </p:txBody>
      </p:sp>
    </p:spTree>
    <p:extLst>
      <p:ext uri="{BB962C8B-B14F-4D97-AF65-F5344CB8AC3E}">
        <p14:creationId xmlns:p14="http://schemas.microsoft.com/office/powerpoint/2010/main" val="95142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93" y="343770"/>
            <a:ext cx="7886700" cy="926232"/>
          </a:xfrm>
        </p:spPr>
        <p:txBody>
          <a:bodyPr>
            <a:normAutofit/>
          </a:bodyPr>
          <a:lstStyle/>
          <a:p>
            <a:pPr algn="ctr"/>
            <a:r>
              <a:rPr lang="en-US" sz="2800" dirty="0" smtClean="0"/>
              <a:t>Can the potential impact on UK pharma and life sciences justify it?</a:t>
            </a:r>
            <a:endParaRPr lang="en-US" sz="2800" dirty="0"/>
          </a:p>
        </p:txBody>
      </p:sp>
      <p:sp>
        <p:nvSpPr>
          <p:cNvPr id="3" name="Text Placeholder 2"/>
          <p:cNvSpPr>
            <a:spLocks noGrp="1"/>
          </p:cNvSpPr>
          <p:nvPr>
            <p:ph type="body" sz="quarter" idx="10"/>
          </p:nvPr>
        </p:nvSpPr>
        <p:spPr>
          <a:xfrm>
            <a:off x="519793" y="4093031"/>
            <a:ext cx="7886700" cy="689427"/>
          </a:xfrm>
        </p:spPr>
        <p:txBody>
          <a:bodyPr>
            <a:normAutofit/>
          </a:bodyPr>
          <a:lstStyle/>
          <a:p>
            <a:r>
              <a:rPr lang="en-GB" sz="2000" dirty="0" smtClean="0">
                <a:solidFill>
                  <a:srgbClr val="092E41"/>
                </a:solidFill>
                <a:latin typeface="Helvetica Neue" charset="0"/>
                <a:ea typeface="Helvetica Neue" charset="0"/>
                <a:cs typeface="Helvetica Neue" charset="0"/>
              </a:rPr>
              <a:t>It is not plausible that the impact of </a:t>
            </a:r>
            <a:r>
              <a:rPr lang="en-GB" sz="2000" dirty="0" err="1" smtClean="0">
                <a:solidFill>
                  <a:srgbClr val="092E41"/>
                </a:solidFill>
                <a:latin typeface="Helvetica Neue" charset="0"/>
                <a:ea typeface="Helvetica Neue" charset="0"/>
                <a:cs typeface="Helvetica Neue" charset="0"/>
              </a:rPr>
              <a:t>tarrifs</a:t>
            </a:r>
            <a:r>
              <a:rPr lang="en-GB" sz="2000" dirty="0" smtClean="0">
                <a:solidFill>
                  <a:srgbClr val="092E41"/>
                </a:solidFill>
                <a:latin typeface="Helvetica Neue" charset="0"/>
                <a:ea typeface="Helvetica Neue" charset="0"/>
                <a:cs typeface="Helvetica Neue" charset="0"/>
              </a:rPr>
              <a:t> or any threatened disinvestment could make this worthwhile</a:t>
            </a:r>
          </a:p>
        </p:txBody>
      </p:sp>
      <p:graphicFrame>
        <p:nvGraphicFramePr>
          <p:cNvPr id="4" name="Table 3"/>
          <p:cNvGraphicFramePr>
            <a:graphicFrameLocks noGrp="1"/>
          </p:cNvGraphicFramePr>
          <p:nvPr>
            <p:extLst>
              <p:ext uri="{D42A27DB-BD31-4B8C-83A1-F6EECF244321}">
                <p14:modId xmlns:p14="http://schemas.microsoft.com/office/powerpoint/2010/main" val="432988733"/>
              </p:ext>
            </p:extLst>
          </p:nvPr>
        </p:nvGraphicFramePr>
        <p:xfrm>
          <a:off x="519793" y="1829594"/>
          <a:ext cx="7656288" cy="1864290"/>
        </p:xfrm>
        <a:graphic>
          <a:graphicData uri="http://schemas.openxmlformats.org/drawingml/2006/table">
            <a:tbl>
              <a:tblPr>
                <a:tableStyleId>{5C22544A-7EE6-4342-B048-85BDC9FD1C3A}</a:tableStyleId>
              </a:tblPr>
              <a:tblGrid>
                <a:gridCol w="4093248">
                  <a:extLst>
                    <a:ext uri="{9D8B030D-6E8A-4147-A177-3AD203B41FA5}">
                      <a16:colId xmlns:a16="http://schemas.microsoft.com/office/drawing/2014/main" val="1311388852"/>
                    </a:ext>
                  </a:extLst>
                </a:gridCol>
                <a:gridCol w="890760">
                  <a:extLst>
                    <a:ext uri="{9D8B030D-6E8A-4147-A177-3AD203B41FA5}">
                      <a16:colId xmlns:a16="http://schemas.microsoft.com/office/drawing/2014/main" val="1810447018"/>
                    </a:ext>
                  </a:extLst>
                </a:gridCol>
                <a:gridCol w="890760">
                  <a:extLst>
                    <a:ext uri="{9D8B030D-6E8A-4147-A177-3AD203B41FA5}">
                      <a16:colId xmlns:a16="http://schemas.microsoft.com/office/drawing/2014/main" val="2167977895"/>
                    </a:ext>
                  </a:extLst>
                </a:gridCol>
                <a:gridCol w="890760">
                  <a:extLst>
                    <a:ext uri="{9D8B030D-6E8A-4147-A177-3AD203B41FA5}">
                      <a16:colId xmlns:a16="http://schemas.microsoft.com/office/drawing/2014/main" val="1087722733"/>
                    </a:ext>
                  </a:extLst>
                </a:gridCol>
                <a:gridCol w="890760">
                  <a:extLst>
                    <a:ext uri="{9D8B030D-6E8A-4147-A177-3AD203B41FA5}">
                      <a16:colId xmlns:a16="http://schemas.microsoft.com/office/drawing/2014/main" val="3984964965"/>
                    </a:ext>
                  </a:extLst>
                </a:gridCol>
              </a:tblGrid>
              <a:tr h="372858">
                <a:tc>
                  <a:txBody>
                    <a:bodyPr/>
                    <a:lstStyle/>
                    <a:p>
                      <a:pPr algn="l" fontAlgn="b"/>
                      <a:r>
                        <a:rPr lang="en-GB" sz="1800" u="none" strike="noStrike" dirty="0">
                          <a:effectLst/>
                        </a:rPr>
                        <a:t> </a:t>
                      </a:r>
                      <a:r>
                        <a:rPr lang="en-GB" sz="1800" u="none" strike="noStrike" dirty="0" smtClean="0">
                          <a:effectLst/>
                        </a:rPr>
                        <a:t>£1bn additional cost to the NHS</a:t>
                      </a:r>
                      <a:endParaRPr lang="en-GB" sz="1800" b="0" i="0" u="none" strike="noStrike" dirty="0">
                        <a:solidFill>
                          <a:srgbClr val="000000"/>
                        </a:solidFill>
                        <a:effectLst/>
                        <a:latin typeface="Aptos Narrow"/>
                      </a:endParaRPr>
                    </a:p>
                  </a:txBody>
                  <a:tcPr marL="0" marR="0" marT="0" marB="0" anchor="b"/>
                </a:tc>
                <a:tc gridSpan="2">
                  <a:txBody>
                    <a:bodyPr/>
                    <a:lstStyle/>
                    <a:p>
                      <a:pPr algn="ctr" fontAlgn="b"/>
                      <a:r>
                        <a:rPr lang="en-GB" sz="1800" u="none" strike="noStrike" dirty="0">
                          <a:effectLst/>
                        </a:rPr>
                        <a:t>Total UK losses</a:t>
                      </a:r>
                      <a:endParaRPr lang="en-GB" sz="1800" b="0" i="0" u="none" strike="noStrike" dirty="0">
                        <a:solidFill>
                          <a:srgbClr val="000000"/>
                        </a:solidFill>
                        <a:effectLst/>
                        <a:latin typeface="Aptos Narrow"/>
                      </a:endParaRPr>
                    </a:p>
                  </a:txBody>
                  <a:tcPr marL="0" marR="0" marT="0" marB="0" anchor="b"/>
                </a:tc>
                <a:tc hMerge="1">
                  <a:txBody>
                    <a:bodyPr/>
                    <a:lstStyle/>
                    <a:p>
                      <a:endParaRPr lang="en-GB"/>
                    </a:p>
                  </a:txBody>
                  <a:tcPr/>
                </a:tc>
                <a:tc gridSpan="2">
                  <a:txBody>
                    <a:bodyPr/>
                    <a:lstStyle/>
                    <a:p>
                      <a:pPr algn="ctr" fontAlgn="b"/>
                      <a:r>
                        <a:rPr lang="en-GB" sz="1800" u="none" strike="noStrike">
                          <a:effectLst/>
                        </a:rPr>
                        <a:t>Losses to UK GDP</a:t>
                      </a:r>
                      <a:endParaRPr lang="en-GB" sz="1800" b="0" i="0" u="none" strike="noStrike">
                        <a:solidFill>
                          <a:srgbClr val="000000"/>
                        </a:solidFill>
                        <a:effectLst/>
                        <a:latin typeface="Aptos Narrow"/>
                      </a:endParaRPr>
                    </a:p>
                  </a:txBody>
                  <a:tcPr marL="0" marR="0" marT="0" marB="0" anchor="b"/>
                </a:tc>
                <a:tc hMerge="1">
                  <a:txBody>
                    <a:bodyPr/>
                    <a:lstStyle/>
                    <a:p>
                      <a:endParaRPr lang="en-GB"/>
                    </a:p>
                  </a:txBody>
                  <a:tcPr/>
                </a:tc>
                <a:extLst>
                  <a:ext uri="{0D108BD9-81ED-4DB2-BD59-A6C34878D82A}">
                    <a16:rowId xmlns:a16="http://schemas.microsoft.com/office/drawing/2014/main" val="3137566818"/>
                  </a:ext>
                </a:extLst>
              </a:tr>
              <a:tr h="372858">
                <a:tc>
                  <a:txBody>
                    <a:bodyPr/>
                    <a:lstStyle/>
                    <a:p>
                      <a:pPr algn="l" fontAlgn="b"/>
                      <a:r>
                        <a:rPr lang="en-GB" sz="1800" u="none" strike="noStrike" dirty="0" smtClean="0">
                          <a:effectLst/>
                        </a:rPr>
                        <a:t> Sectors contribution as </a:t>
                      </a:r>
                      <a:r>
                        <a:rPr lang="en-GB" sz="1800" u="none" strike="noStrike" dirty="0">
                          <a:effectLst/>
                        </a:rPr>
                        <a:t>% of UK losses </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Low</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High</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a:effectLst/>
                        </a:rPr>
                        <a:t>Low</a:t>
                      </a:r>
                      <a:endParaRPr lang="en-GB" sz="1800" b="0" i="0" u="none" strike="noStrike">
                        <a:solidFill>
                          <a:srgbClr val="000000"/>
                        </a:solidFill>
                        <a:effectLst/>
                        <a:latin typeface="Aptos Narrow"/>
                      </a:endParaRPr>
                    </a:p>
                  </a:txBody>
                  <a:tcPr marL="0" marR="0" marT="0" marB="0" anchor="b"/>
                </a:tc>
                <a:tc>
                  <a:txBody>
                    <a:bodyPr/>
                    <a:lstStyle/>
                    <a:p>
                      <a:pPr algn="ctr" fontAlgn="b"/>
                      <a:r>
                        <a:rPr lang="en-GB" sz="1800" u="none" strike="noStrike">
                          <a:effectLst/>
                        </a:rPr>
                        <a:t>High</a:t>
                      </a:r>
                      <a:endParaRPr lang="en-GB" sz="18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2747531110"/>
                  </a:ext>
                </a:extLst>
              </a:tr>
              <a:tr h="372858">
                <a:tc>
                  <a:txBody>
                    <a:bodyPr/>
                    <a:lstStyle/>
                    <a:p>
                      <a:pPr algn="l" fontAlgn="b"/>
                      <a:r>
                        <a:rPr lang="en-GB" sz="1800" u="none" strike="noStrike" dirty="0" smtClean="0">
                          <a:effectLst/>
                        </a:rPr>
                        <a:t> Total </a:t>
                      </a:r>
                      <a:r>
                        <a:rPr lang="en-GB" sz="1800" u="none" strike="noStrike" dirty="0">
                          <a:effectLst/>
                        </a:rPr>
                        <a:t>UK pharmaceutical exports</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a:effectLst/>
                        </a:rPr>
                        <a:t>65%</a:t>
                      </a:r>
                      <a:endParaRPr lang="en-GB" sz="1800" b="0" i="0" u="none" strike="noStrike">
                        <a:solidFill>
                          <a:srgbClr val="000000"/>
                        </a:solidFill>
                        <a:effectLst/>
                        <a:latin typeface="Aptos Narrow"/>
                      </a:endParaRPr>
                    </a:p>
                  </a:txBody>
                  <a:tcPr marL="0" marR="0" marT="0" marB="0" anchor="b"/>
                </a:tc>
                <a:tc>
                  <a:txBody>
                    <a:bodyPr/>
                    <a:lstStyle/>
                    <a:p>
                      <a:pPr algn="ctr" fontAlgn="b"/>
                      <a:r>
                        <a:rPr lang="en-GB" sz="1800" u="none" strike="noStrike" dirty="0">
                          <a:effectLst/>
                        </a:rPr>
                        <a:t>77%</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26%</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a:effectLst/>
                        </a:rPr>
                        <a:t>34%</a:t>
                      </a:r>
                      <a:endParaRPr lang="en-GB" sz="1800" b="0" i="0" u="none" strike="noStrike">
                        <a:solidFill>
                          <a:srgbClr val="000000"/>
                        </a:solidFill>
                        <a:effectLst/>
                        <a:latin typeface="Aptos Narrow"/>
                      </a:endParaRPr>
                    </a:p>
                  </a:txBody>
                  <a:tcPr marL="0" marR="0" marT="0" marB="0" anchor="b"/>
                </a:tc>
                <a:extLst>
                  <a:ext uri="{0D108BD9-81ED-4DB2-BD59-A6C34878D82A}">
                    <a16:rowId xmlns:a16="http://schemas.microsoft.com/office/drawing/2014/main" val="1850593088"/>
                  </a:ext>
                </a:extLst>
              </a:tr>
              <a:tr h="372858">
                <a:tc>
                  <a:txBody>
                    <a:bodyPr/>
                    <a:lstStyle/>
                    <a:p>
                      <a:pPr algn="l" fontAlgn="b"/>
                      <a:r>
                        <a:rPr lang="en-GB" sz="1800" u="none" strike="noStrike" dirty="0" smtClean="0">
                          <a:effectLst/>
                        </a:rPr>
                        <a:t> UK </a:t>
                      </a:r>
                      <a:r>
                        <a:rPr lang="en-GB" sz="1800" u="none" strike="noStrike" dirty="0">
                          <a:effectLst/>
                        </a:rPr>
                        <a:t>pharmaceutical sector (direct GVA) </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96%</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114%</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38%</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dirty="0">
                          <a:effectLst/>
                        </a:rPr>
                        <a:t>50%</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580224271"/>
                  </a:ext>
                </a:extLst>
              </a:tr>
              <a:tr h="372858">
                <a:tc>
                  <a:txBody>
                    <a:bodyPr/>
                    <a:lstStyle/>
                    <a:p>
                      <a:pPr algn="l" fontAlgn="b"/>
                      <a:r>
                        <a:rPr lang="en-GB" sz="1800" u="none" strike="noStrike" dirty="0" smtClean="0">
                          <a:effectLst/>
                        </a:rPr>
                        <a:t> Life </a:t>
                      </a:r>
                      <a:r>
                        <a:rPr lang="en-GB" sz="1800" u="none" strike="noStrike" dirty="0">
                          <a:effectLst/>
                        </a:rPr>
                        <a:t>sciences sector (direct GVA )</a:t>
                      </a:r>
                      <a:endParaRPr lang="en-GB" sz="1800" b="0" i="0" u="none" strike="noStrike" dirty="0">
                        <a:solidFill>
                          <a:srgbClr val="000000"/>
                        </a:solidFill>
                        <a:effectLst/>
                        <a:latin typeface="Aptos Narrow"/>
                      </a:endParaRPr>
                    </a:p>
                  </a:txBody>
                  <a:tcPr marL="0" marR="0" marT="0" marB="0" anchor="b"/>
                </a:tc>
                <a:tc>
                  <a:txBody>
                    <a:bodyPr/>
                    <a:lstStyle/>
                    <a:p>
                      <a:pPr algn="ctr" fontAlgn="b"/>
                      <a:r>
                        <a:rPr lang="en-GB" sz="1800" u="none" strike="noStrike">
                          <a:effectLst/>
                        </a:rPr>
                        <a:t>50%</a:t>
                      </a:r>
                      <a:endParaRPr lang="en-GB" sz="1800" b="0" i="0" u="none" strike="noStrike">
                        <a:solidFill>
                          <a:srgbClr val="000000"/>
                        </a:solidFill>
                        <a:effectLst/>
                        <a:latin typeface="Aptos Narrow"/>
                      </a:endParaRPr>
                    </a:p>
                  </a:txBody>
                  <a:tcPr marL="0" marR="0" marT="0" marB="0" anchor="b"/>
                </a:tc>
                <a:tc>
                  <a:txBody>
                    <a:bodyPr/>
                    <a:lstStyle/>
                    <a:p>
                      <a:pPr algn="ctr" fontAlgn="b"/>
                      <a:r>
                        <a:rPr lang="en-GB" sz="1800" u="none" strike="noStrike">
                          <a:effectLst/>
                        </a:rPr>
                        <a:t>59%</a:t>
                      </a:r>
                      <a:endParaRPr lang="en-GB" sz="1800" b="0" i="0" u="none" strike="noStrike">
                        <a:solidFill>
                          <a:srgbClr val="000000"/>
                        </a:solidFill>
                        <a:effectLst/>
                        <a:latin typeface="Aptos Narrow"/>
                      </a:endParaRPr>
                    </a:p>
                  </a:txBody>
                  <a:tcPr marL="0" marR="0" marT="0" marB="0" anchor="b"/>
                </a:tc>
                <a:tc>
                  <a:txBody>
                    <a:bodyPr/>
                    <a:lstStyle/>
                    <a:p>
                      <a:pPr algn="ctr" fontAlgn="b"/>
                      <a:r>
                        <a:rPr lang="en-GB" sz="1800" u="none" strike="noStrike">
                          <a:effectLst/>
                        </a:rPr>
                        <a:t>20%</a:t>
                      </a:r>
                      <a:endParaRPr lang="en-GB" sz="1800" b="0" i="0" u="none" strike="noStrike">
                        <a:solidFill>
                          <a:srgbClr val="000000"/>
                        </a:solidFill>
                        <a:effectLst/>
                        <a:latin typeface="Aptos Narrow"/>
                      </a:endParaRPr>
                    </a:p>
                  </a:txBody>
                  <a:tcPr marL="0" marR="0" marT="0" marB="0" anchor="b"/>
                </a:tc>
                <a:tc>
                  <a:txBody>
                    <a:bodyPr/>
                    <a:lstStyle/>
                    <a:p>
                      <a:pPr algn="ctr" fontAlgn="b"/>
                      <a:r>
                        <a:rPr lang="en-GB" sz="1800" u="none" strike="noStrike" dirty="0">
                          <a:effectLst/>
                        </a:rPr>
                        <a:t>26%</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540729997"/>
                  </a:ext>
                </a:extLst>
              </a:tr>
            </a:tbl>
          </a:graphicData>
        </a:graphic>
      </p:graphicFrame>
    </p:spTree>
    <p:extLst>
      <p:ext uri="{BB962C8B-B14F-4D97-AF65-F5344CB8AC3E}">
        <p14:creationId xmlns:p14="http://schemas.microsoft.com/office/powerpoint/2010/main" val="1504746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txBox="1">
            <a:spLocks/>
          </p:cNvSpPr>
          <p:nvPr/>
        </p:nvSpPr>
        <p:spPr>
          <a:xfrm>
            <a:off x="972232" y="108213"/>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GB" sz="2600" dirty="0" smtClean="0"/>
              <a:t>But we do need incentives for innovation</a:t>
            </a:r>
            <a:endParaRPr lang="en-GB" sz="2600" dirty="0"/>
          </a:p>
        </p:txBody>
      </p:sp>
      <p:sp>
        <p:nvSpPr>
          <p:cNvPr id="10" name="TextBox 9">
            <a:extLst>
              <a:ext uri="{FF2B5EF4-FFF2-40B4-BE49-F238E27FC236}">
                <a16:creationId xmlns:a16="http://schemas.microsoft.com/office/drawing/2014/main" id="{E23C2B6D-95E2-49C8-A7CC-6B495DE1A916}"/>
              </a:ext>
            </a:extLst>
          </p:cNvPr>
          <p:cNvSpPr txBox="1"/>
          <p:nvPr/>
        </p:nvSpPr>
        <p:spPr>
          <a:xfrm rot="16200000">
            <a:off x="-625428" y="2009078"/>
            <a:ext cx="2944526" cy="307777"/>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rPr>
              <a:t>Manufacturer revenue</a:t>
            </a:r>
          </a:p>
        </p:txBody>
      </p:sp>
      <p:sp>
        <p:nvSpPr>
          <p:cNvPr id="11" name="TextBox 10">
            <a:extLst>
              <a:ext uri="{FF2B5EF4-FFF2-40B4-BE49-F238E27FC236}">
                <a16:creationId xmlns:a16="http://schemas.microsoft.com/office/drawing/2014/main" id="{33DB6FDD-A3F2-479F-9C53-F2BAD4615AD0}"/>
              </a:ext>
            </a:extLst>
          </p:cNvPr>
          <p:cNvSpPr txBox="1"/>
          <p:nvPr/>
        </p:nvSpPr>
        <p:spPr>
          <a:xfrm rot="16200000">
            <a:off x="-190094" y="4063832"/>
            <a:ext cx="2052036" cy="307777"/>
          </a:xfrm>
          <a:prstGeom prst="rect">
            <a:avLst/>
          </a:prstGeom>
          <a:solidFill>
            <a:sysClr val="window" lastClr="FFFFFF">
              <a:lumMod val="95000"/>
            </a:sysClr>
          </a:solidFill>
        </p:spPr>
        <p:txBody>
          <a:bodyPr wrap="square" rtlCol="0">
            <a:spAutoFit/>
          </a:bodyPr>
          <a:lstStyle>
            <a:defPPr>
              <a:defRPr lang="en-US"/>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rPr>
              <a:t>Population health</a:t>
            </a:r>
          </a:p>
        </p:txBody>
      </p:sp>
      <p:sp>
        <p:nvSpPr>
          <p:cNvPr id="12" name="Arrow: Right 15">
            <a:extLst>
              <a:ext uri="{FF2B5EF4-FFF2-40B4-BE49-F238E27FC236}">
                <a16:creationId xmlns:a16="http://schemas.microsoft.com/office/drawing/2014/main" id="{23C8F5D1-F9DB-44A6-AC81-745E6C7A4EE9}"/>
              </a:ext>
            </a:extLst>
          </p:cNvPr>
          <p:cNvSpPr/>
          <p:nvPr/>
        </p:nvSpPr>
        <p:spPr>
          <a:xfrm>
            <a:off x="1258578" y="2882935"/>
            <a:ext cx="1594689" cy="433980"/>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Calibri"/>
                <a:ea typeface="+mn-ea"/>
                <a:cs typeface="+mn-cs"/>
              </a:rPr>
              <a:t>Patent period</a:t>
            </a:r>
          </a:p>
        </p:txBody>
      </p:sp>
      <p:sp>
        <p:nvSpPr>
          <p:cNvPr id="13" name="Arrow: Right 16">
            <a:extLst>
              <a:ext uri="{FF2B5EF4-FFF2-40B4-BE49-F238E27FC236}">
                <a16:creationId xmlns:a16="http://schemas.microsoft.com/office/drawing/2014/main" id="{3CC8AAC3-1C0C-409B-8726-630F8C19F835}"/>
              </a:ext>
            </a:extLst>
          </p:cNvPr>
          <p:cNvSpPr/>
          <p:nvPr/>
        </p:nvSpPr>
        <p:spPr>
          <a:xfrm>
            <a:off x="2973976" y="2904395"/>
            <a:ext cx="4874624" cy="412684"/>
          </a:xfrm>
          <a:prstGeom prst="rightArrow">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white"/>
                </a:solidFill>
                <a:effectLst/>
                <a:uLnTx/>
                <a:uFillTx/>
                <a:latin typeface="Calibri"/>
                <a:ea typeface="+mn-ea"/>
                <a:cs typeface="+mn-cs"/>
              </a:rPr>
              <a:t>Post-patent period</a:t>
            </a:r>
          </a:p>
        </p:txBody>
      </p:sp>
      <p:graphicFrame>
        <p:nvGraphicFramePr>
          <p:cNvPr id="14" name="Chart 13">
            <a:extLst>
              <a:ext uri="{FF2B5EF4-FFF2-40B4-BE49-F238E27FC236}">
                <a16:creationId xmlns:a16="http://schemas.microsoft.com/office/drawing/2014/main" id="{47BC73D1-5032-46FC-9D82-120B2F5C6E61}"/>
              </a:ext>
            </a:extLst>
          </p:cNvPr>
          <p:cNvGraphicFramePr>
            <a:graphicFrameLocks/>
          </p:cNvGraphicFramePr>
          <p:nvPr>
            <p:extLst/>
          </p:nvPr>
        </p:nvGraphicFramePr>
        <p:xfrm>
          <a:off x="1092941" y="798673"/>
          <a:ext cx="7026591" cy="2105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DCD9BBEA-A30F-4873-BED1-38B669F77A75}"/>
              </a:ext>
            </a:extLst>
          </p:cNvPr>
          <p:cNvGraphicFramePr>
            <a:graphicFrameLocks/>
          </p:cNvGraphicFramePr>
          <p:nvPr>
            <p:extLst/>
          </p:nvPr>
        </p:nvGraphicFramePr>
        <p:xfrm>
          <a:off x="1169140" y="3416891"/>
          <a:ext cx="6950392" cy="2010242"/>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7"/>
          <p:cNvSpPr txBox="1">
            <a:spLocks/>
          </p:cNvSpPr>
          <p:nvPr/>
        </p:nvSpPr>
        <p:spPr>
          <a:xfrm>
            <a:off x="3337287" y="991111"/>
            <a:ext cx="4874462"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algn="ctr"/>
            <a:r>
              <a:rPr lang="en-GB" sz="2600" dirty="0" smtClean="0"/>
              <a:t>And we should pay our </a:t>
            </a:r>
          </a:p>
          <a:p>
            <a:pPr algn="ctr"/>
            <a:r>
              <a:rPr lang="en-GB" sz="2600" dirty="0" smtClean="0"/>
              <a:t>‘fair’ share </a:t>
            </a:r>
            <a:endParaRPr lang="en-GB" sz="2600" dirty="0"/>
          </a:p>
        </p:txBody>
      </p:sp>
    </p:spTree>
    <p:extLst>
      <p:ext uri="{BB962C8B-B14F-4D97-AF65-F5344CB8AC3E}">
        <p14:creationId xmlns:p14="http://schemas.microsoft.com/office/powerpoint/2010/main" val="2586442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13"/>
            <a:ext cx="7886700" cy="664973"/>
          </a:xfrm>
        </p:spPr>
        <p:txBody>
          <a:bodyPr>
            <a:normAutofit/>
          </a:bodyPr>
          <a:lstStyle/>
          <a:p>
            <a:r>
              <a:rPr lang="en-US" sz="2800" dirty="0" smtClean="0"/>
              <a:t>Are we paying our ‘fair’ share?</a:t>
            </a:r>
            <a:endParaRPr lang="en-US" sz="2800" dirty="0"/>
          </a:p>
        </p:txBody>
      </p:sp>
      <p:pic>
        <p:nvPicPr>
          <p:cNvPr id="4" name="Picture 3"/>
          <p:cNvPicPr>
            <a:picLocks noChangeAspect="1"/>
          </p:cNvPicPr>
          <p:nvPr/>
        </p:nvPicPr>
        <p:blipFill>
          <a:blip r:embed="rId2"/>
          <a:stretch>
            <a:fillRect/>
          </a:stretch>
        </p:blipFill>
        <p:spPr>
          <a:xfrm>
            <a:off x="337820" y="892630"/>
            <a:ext cx="5852241" cy="4897664"/>
          </a:xfrm>
          <a:prstGeom prst="rect">
            <a:avLst/>
          </a:prstGeom>
        </p:spPr>
      </p:pic>
      <p:pic>
        <p:nvPicPr>
          <p:cNvPr id="5" name="Picture 4"/>
          <p:cNvPicPr>
            <a:picLocks noChangeAspect="1"/>
          </p:cNvPicPr>
          <p:nvPr/>
        </p:nvPicPr>
        <p:blipFill>
          <a:blip r:embed="rId3"/>
          <a:stretch>
            <a:fillRect/>
          </a:stretch>
        </p:blipFill>
        <p:spPr>
          <a:xfrm>
            <a:off x="1416231" y="1073112"/>
            <a:ext cx="6311537" cy="5317539"/>
          </a:xfrm>
          <a:prstGeom prst="rect">
            <a:avLst/>
          </a:prstGeom>
        </p:spPr>
      </p:pic>
      <p:pic>
        <p:nvPicPr>
          <p:cNvPr id="6" name="Picture 5"/>
          <p:cNvPicPr>
            <a:picLocks noChangeAspect="1"/>
          </p:cNvPicPr>
          <p:nvPr/>
        </p:nvPicPr>
        <p:blipFill>
          <a:blip r:embed="rId4"/>
          <a:stretch>
            <a:fillRect/>
          </a:stretch>
        </p:blipFill>
        <p:spPr>
          <a:xfrm>
            <a:off x="2750275" y="2187484"/>
            <a:ext cx="6560820" cy="4518660"/>
          </a:xfrm>
          <a:prstGeom prst="rect">
            <a:avLst/>
          </a:prstGeom>
        </p:spPr>
      </p:pic>
      <p:sp>
        <p:nvSpPr>
          <p:cNvPr id="3" name="Text Placeholder 2"/>
          <p:cNvSpPr>
            <a:spLocks noGrp="1"/>
          </p:cNvSpPr>
          <p:nvPr>
            <p:ph type="body" sz="quarter" idx="10"/>
          </p:nvPr>
        </p:nvSpPr>
        <p:spPr>
          <a:xfrm>
            <a:off x="337820" y="2065057"/>
            <a:ext cx="8315961" cy="2318258"/>
          </a:xfrm>
          <a:solidFill>
            <a:schemeClr val="accent6">
              <a:lumMod val="20000"/>
              <a:lumOff val="80000"/>
            </a:schemeClr>
          </a:solidFill>
        </p:spPr>
        <p:txBody>
          <a:bodyPr>
            <a:normAutofit/>
          </a:bodyPr>
          <a:lstStyle/>
          <a:p>
            <a:r>
              <a:rPr lang="en-GB" sz="2200" dirty="0" smtClean="0">
                <a:solidFill>
                  <a:srgbClr val="092E41"/>
                </a:solidFill>
                <a:latin typeface="Helvetica Neue" charset="0"/>
                <a:ea typeface="Helvetica Neue" charset="0"/>
                <a:cs typeface="Helvetica Neue" charset="0"/>
              </a:rPr>
              <a:t>We are already paying much more than our ‘fair’ share</a:t>
            </a:r>
          </a:p>
          <a:p>
            <a:r>
              <a:rPr lang="en-GB" sz="2200" dirty="0" smtClean="0">
                <a:solidFill>
                  <a:srgbClr val="092E41"/>
                </a:solidFill>
                <a:latin typeface="Helvetica Neue" charset="0"/>
                <a:ea typeface="Helvetica Neue" charset="0"/>
                <a:cs typeface="Helvetica Neue" charset="0"/>
              </a:rPr>
              <a:t>So are US citizens and many others around the world</a:t>
            </a:r>
          </a:p>
          <a:p>
            <a:r>
              <a:rPr lang="en-GB" sz="2200" dirty="0" smtClean="0">
                <a:solidFill>
                  <a:srgbClr val="092E41"/>
                </a:solidFill>
                <a:latin typeface="Helvetica Neue" charset="0"/>
                <a:ea typeface="Helvetica Neue" charset="0"/>
                <a:cs typeface="Helvetica Neue" charset="0"/>
              </a:rPr>
              <a:t>In most cases we pay more than 100% of long term value</a:t>
            </a:r>
          </a:p>
          <a:p>
            <a:r>
              <a:rPr lang="en-GB" sz="2200" dirty="0">
                <a:solidFill>
                  <a:srgbClr val="092E41"/>
                </a:solidFill>
                <a:latin typeface="Helvetica Neue" charset="0"/>
                <a:ea typeface="Helvetica Neue" charset="0"/>
                <a:cs typeface="Helvetica Neue" charset="0"/>
              </a:rPr>
              <a:t>Evidence suggests it should be closer to 20</a:t>
            </a:r>
            <a:r>
              <a:rPr lang="en-GB" sz="2200" dirty="0" smtClean="0">
                <a:solidFill>
                  <a:srgbClr val="092E41"/>
                </a:solidFill>
                <a:latin typeface="Helvetica Neue" charset="0"/>
                <a:ea typeface="Helvetica Neue" charset="0"/>
                <a:cs typeface="Helvetica Neue" charset="0"/>
              </a:rPr>
              <a:t>%</a:t>
            </a:r>
          </a:p>
          <a:p>
            <a:r>
              <a:rPr lang="en-GB" sz="2200" dirty="0" smtClean="0">
                <a:solidFill>
                  <a:srgbClr val="092E41"/>
                </a:solidFill>
                <a:latin typeface="Helvetica Neue" charset="0"/>
                <a:ea typeface="Helvetica Neue" charset="0"/>
                <a:cs typeface="Helvetica Neue" charset="0"/>
              </a:rPr>
              <a:t>On average we are already paying more than 50</a:t>
            </a:r>
            <a:r>
              <a:rPr lang="en-GB" sz="2200" dirty="0" smtClean="0">
                <a:solidFill>
                  <a:srgbClr val="092E41"/>
                </a:solidFill>
                <a:latin typeface="Helvetica Neue" charset="0"/>
                <a:ea typeface="Helvetica Neue" charset="0"/>
                <a:cs typeface="Helvetica Neue" charset="0"/>
              </a:rPr>
              <a:t>%</a:t>
            </a:r>
            <a:endParaRPr lang="en-GB" sz="2200" dirty="0" smtClean="0">
              <a:solidFill>
                <a:srgbClr val="092E41"/>
              </a:solidFill>
              <a:latin typeface="Helvetica Neue" charset="0"/>
              <a:ea typeface="Helvetica Neue" charset="0"/>
              <a:cs typeface="Helvetica Neue" charset="0"/>
            </a:endParaRPr>
          </a:p>
          <a:p>
            <a:endParaRPr lang="en-GB" sz="22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41694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13"/>
            <a:ext cx="7886700" cy="664973"/>
          </a:xfrm>
        </p:spPr>
        <p:txBody>
          <a:bodyPr>
            <a:normAutofit/>
          </a:bodyPr>
          <a:lstStyle/>
          <a:p>
            <a:r>
              <a:rPr lang="en-US" sz="2800" dirty="0" smtClean="0"/>
              <a:t>What about access to new drugs?</a:t>
            </a:r>
            <a:endParaRPr lang="en-US" sz="2800" dirty="0"/>
          </a:p>
        </p:txBody>
      </p:sp>
      <p:sp>
        <p:nvSpPr>
          <p:cNvPr id="3" name="Text Placeholder 2"/>
          <p:cNvSpPr>
            <a:spLocks noGrp="1"/>
          </p:cNvSpPr>
          <p:nvPr>
            <p:ph type="body" sz="quarter" idx="10"/>
          </p:nvPr>
        </p:nvSpPr>
        <p:spPr>
          <a:xfrm>
            <a:off x="635907" y="1015026"/>
            <a:ext cx="7886700" cy="4020454"/>
          </a:xfrm>
        </p:spPr>
        <p:txBody>
          <a:bodyPr>
            <a:noAutofit/>
          </a:bodyPr>
          <a:lstStyle/>
          <a:p>
            <a:r>
              <a:rPr lang="en-GB" sz="2400" dirty="0" smtClean="0">
                <a:solidFill>
                  <a:srgbClr val="092E41"/>
                </a:solidFill>
                <a:latin typeface="Helvetica Neue" charset="0"/>
                <a:ea typeface="Helvetica Neue" charset="0"/>
                <a:cs typeface="Helvetica Neue" charset="0"/>
              </a:rPr>
              <a:t>Nice already approves 91%</a:t>
            </a:r>
          </a:p>
          <a:p>
            <a:pPr lvl="1"/>
            <a:r>
              <a:rPr lang="en-GB" sz="2100" dirty="0" smtClean="0">
                <a:solidFill>
                  <a:srgbClr val="092E41"/>
                </a:solidFill>
                <a:latin typeface="Helvetica Neue" charset="0"/>
                <a:ea typeface="Helvetica Neue" charset="0"/>
                <a:cs typeface="Helvetica Neue" charset="0"/>
              </a:rPr>
              <a:t>Looks at 71 new drugs (indications) per year</a:t>
            </a:r>
          </a:p>
          <a:p>
            <a:pPr lvl="1"/>
            <a:r>
              <a:rPr lang="en-GB" sz="2100" dirty="0" smtClean="0">
                <a:solidFill>
                  <a:srgbClr val="092E41"/>
                </a:solidFill>
                <a:latin typeface="Helvetica Neue" charset="0"/>
                <a:ea typeface="Helvetica Neue" charset="0"/>
                <a:cs typeface="Helvetica Neue" charset="0"/>
              </a:rPr>
              <a:t>2-5 approved at the new ‘threshold’ £35,000</a:t>
            </a:r>
          </a:p>
          <a:p>
            <a:r>
              <a:rPr lang="en-GB" sz="2400" dirty="0" smtClean="0">
                <a:solidFill>
                  <a:srgbClr val="092E41"/>
                </a:solidFill>
                <a:latin typeface="Helvetica Neue" charset="0"/>
                <a:ea typeface="Helvetica Neue" charset="0"/>
                <a:cs typeface="Helvetica Neue" charset="0"/>
              </a:rPr>
              <a:t>But the price of the 91% will rise as well</a:t>
            </a:r>
          </a:p>
          <a:p>
            <a:r>
              <a:rPr lang="en-GB" sz="2400" dirty="0" smtClean="0">
                <a:solidFill>
                  <a:srgbClr val="092E41"/>
                </a:solidFill>
                <a:latin typeface="Helvetica Neue" charset="0"/>
                <a:ea typeface="Helvetica Neue" charset="0"/>
                <a:cs typeface="Helvetica Neue" charset="0"/>
              </a:rPr>
              <a:t>Any additional approvals will do long term harm</a:t>
            </a:r>
          </a:p>
          <a:p>
            <a:r>
              <a:rPr lang="en-GB" sz="2400" dirty="0" smtClean="0">
                <a:solidFill>
                  <a:srgbClr val="092E41"/>
                </a:solidFill>
                <a:latin typeface="Helvetica Neue" charset="0"/>
                <a:ea typeface="Helvetica Neue" charset="0"/>
                <a:cs typeface="Helvetica Neue" charset="0"/>
              </a:rPr>
              <a:t>All can be approved now with an evidence based pharmaceutical pricing/reward mechanism</a:t>
            </a:r>
          </a:p>
          <a:p>
            <a:pPr lvl="1"/>
            <a:r>
              <a:rPr lang="en-GB" sz="2100" dirty="0" smtClean="0">
                <a:solidFill>
                  <a:srgbClr val="092E41"/>
                </a:solidFill>
                <a:latin typeface="Helvetica Neue" charset="0"/>
                <a:ea typeface="Helvetica Neue" charset="0"/>
                <a:cs typeface="Helvetica Neue" charset="0"/>
              </a:rPr>
              <a:t>Improve health and social care outcomes</a:t>
            </a:r>
          </a:p>
          <a:p>
            <a:pPr lvl="1"/>
            <a:r>
              <a:rPr lang="en-GB" sz="2100" dirty="0" smtClean="0">
                <a:solidFill>
                  <a:srgbClr val="092E41"/>
                </a:solidFill>
                <a:latin typeface="Helvetica Neue" charset="0"/>
                <a:ea typeface="Helvetica Neue" charset="0"/>
                <a:cs typeface="Helvetica Neue" charset="0"/>
              </a:rPr>
              <a:t>Reduce inequality</a:t>
            </a:r>
          </a:p>
          <a:p>
            <a:pPr lvl="1"/>
            <a:r>
              <a:rPr lang="en-GB" sz="2100" dirty="0" smtClean="0">
                <a:solidFill>
                  <a:srgbClr val="092E41"/>
                </a:solidFill>
                <a:latin typeface="Helvetica Neue" charset="0"/>
                <a:ea typeface="Helvetica Neue" charset="0"/>
                <a:cs typeface="Helvetica Neue" charset="0"/>
              </a:rPr>
              <a:t>Increase </a:t>
            </a:r>
            <a:r>
              <a:rPr lang="en-GB" sz="2100" dirty="0" smtClean="0">
                <a:solidFill>
                  <a:srgbClr val="092E41"/>
                </a:solidFill>
                <a:latin typeface="Helvetica Neue" charset="0"/>
                <a:ea typeface="Helvetica Neue" charset="0"/>
                <a:cs typeface="Helvetica Neue" charset="0"/>
              </a:rPr>
              <a:t>local economic </a:t>
            </a:r>
            <a:r>
              <a:rPr lang="en-GB" sz="2100" dirty="0" smtClean="0">
                <a:solidFill>
                  <a:srgbClr val="092E41"/>
                </a:solidFill>
                <a:latin typeface="Helvetica Neue" charset="0"/>
                <a:ea typeface="Helvetica Neue" charset="0"/>
                <a:cs typeface="Helvetica Neue" charset="0"/>
              </a:rPr>
              <a:t>growth</a:t>
            </a:r>
          </a:p>
          <a:p>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477316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597"/>
            <a:ext cx="7886700" cy="1104636"/>
          </a:xfrm>
        </p:spPr>
        <p:txBody>
          <a:bodyPr>
            <a:normAutofit/>
          </a:bodyPr>
          <a:lstStyle/>
          <a:p>
            <a:r>
              <a:rPr lang="en-US" sz="2800" dirty="0" smtClean="0"/>
              <a:t>Practical evidence based solutions</a:t>
            </a:r>
            <a:endParaRPr lang="en-US" sz="2800" dirty="0"/>
          </a:p>
        </p:txBody>
      </p:sp>
      <p:sp>
        <p:nvSpPr>
          <p:cNvPr id="3" name="Text Placeholder 2"/>
          <p:cNvSpPr>
            <a:spLocks noGrp="1"/>
          </p:cNvSpPr>
          <p:nvPr>
            <p:ph type="body" sz="quarter" idx="10"/>
          </p:nvPr>
        </p:nvSpPr>
        <p:spPr>
          <a:xfrm>
            <a:off x="444953" y="1153882"/>
            <a:ext cx="8597447" cy="4143829"/>
          </a:xfrm>
        </p:spPr>
        <p:txBody>
          <a:bodyPr>
            <a:normAutofit/>
          </a:bodyPr>
          <a:lstStyle/>
          <a:p>
            <a:r>
              <a:rPr lang="en-GB" sz="2400" dirty="0" smtClean="0">
                <a:solidFill>
                  <a:srgbClr val="092E41"/>
                </a:solidFill>
                <a:latin typeface="Helvetica Neue" charset="0"/>
                <a:ea typeface="Helvetica Neue" charset="0"/>
                <a:cs typeface="Helvetica Neue" charset="0"/>
              </a:rPr>
              <a:t>Contract in lower generic/biosimilar prices</a:t>
            </a:r>
          </a:p>
          <a:p>
            <a:pPr lvl="1"/>
            <a:r>
              <a:rPr lang="en-GB" sz="2100" dirty="0" smtClean="0">
                <a:solidFill>
                  <a:srgbClr val="092E41"/>
                </a:solidFill>
                <a:latin typeface="Helvetica Neue" charset="0"/>
                <a:ea typeface="Helvetica Neue" charset="0"/>
                <a:cs typeface="Helvetica Neue" charset="0"/>
              </a:rPr>
              <a:t>When patent expires or another date (to pay a share of 20%)</a:t>
            </a:r>
          </a:p>
          <a:p>
            <a:r>
              <a:rPr lang="en-GB" sz="2400" dirty="0">
                <a:solidFill>
                  <a:srgbClr val="092E41"/>
                </a:solidFill>
                <a:latin typeface="Helvetica Neue" charset="0"/>
                <a:ea typeface="Helvetica Neue" charset="0"/>
                <a:cs typeface="Helvetica Neue" charset="0"/>
              </a:rPr>
              <a:t>S</a:t>
            </a:r>
            <a:r>
              <a:rPr lang="en-GB" sz="2400" dirty="0" smtClean="0">
                <a:solidFill>
                  <a:srgbClr val="092E41"/>
                </a:solidFill>
                <a:latin typeface="Helvetica Neue" charset="0"/>
                <a:ea typeface="Helvetica Neue" charset="0"/>
                <a:cs typeface="Helvetica Neue" charset="0"/>
              </a:rPr>
              <a:t>hare based reward for innovation (de-linked payment)</a:t>
            </a:r>
          </a:p>
          <a:p>
            <a:pPr lvl="1"/>
            <a:r>
              <a:rPr lang="en-GB" sz="2100" dirty="0" smtClean="0">
                <a:solidFill>
                  <a:srgbClr val="092E41"/>
                </a:solidFill>
                <a:latin typeface="Helvetica Neue" charset="0"/>
                <a:ea typeface="Helvetica Neue" charset="0"/>
                <a:cs typeface="Helvetica Neue" charset="0"/>
              </a:rPr>
              <a:t>Patent buy out with voluntary licencing of generics</a:t>
            </a:r>
          </a:p>
          <a:p>
            <a:pPr lvl="1"/>
            <a:r>
              <a:rPr lang="en-GB" sz="2100" dirty="0" smtClean="0">
                <a:solidFill>
                  <a:srgbClr val="092E41"/>
                </a:solidFill>
                <a:latin typeface="Helvetica Neue" charset="0"/>
                <a:ea typeface="Helvetica Neue" charset="0"/>
                <a:cs typeface="Helvetica Neue" charset="0"/>
              </a:rPr>
              <a:t>Multilateral buy out (all contribute their affordable share)</a:t>
            </a:r>
          </a:p>
          <a:p>
            <a:r>
              <a:rPr lang="en-GB" sz="2400" dirty="0" smtClean="0">
                <a:solidFill>
                  <a:srgbClr val="092E41"/>
                </a:solidFill>
                <a:latin typeface="Helvetica Neue" charset="0"/>
                <a:ea typeface="Helvetica Neue" charset="0"/>
                <a:cs typeface="Helvetica Neue" charset="0"/>
              </a:rPr>
              <a:t> Rebate paid at portfolio level (maintain global price)</a:t>
            </a:r>
          </a:p>
          <a:p>
            <a:pPr lvl="1"/>
            <a:r>
              <a:rPr lang="en-GB" sz="2100" dirty="0" smtClean="0">
                <a:solidFill>
                  <a:srgbClr val="092E41"/>
                </a:solidFill>
                <a:latin typeface="Helvetica Neue" charset="0"/>
                <a:ea typeface="Helvetica Neue" charset="0"/>
                <a:cs typeface="Helvetica Neue" charset="0"/>
              </a:rPr>
              <a:t>No reimbursement of a drug if not included in the rebate</a:t>
            </a:r>
          </a:p>
          <a:p>
            <a:r>
              <a:rPr lang="en-GB" sz="2400" dirty="0" smtClean="0">
                <a:solidFill>
                  <a:srgbClr val="092E41"/>
                </a:solidFill>
                <a:latin typeface="Helvetica Neue" charset="0"/>
                <a:ea typeface="Helvetica Neue" charset="0"/>
                <a:cs typeface="Helvetica Neue" charset="0"/>
              </a:rPr>
              <a:t>Compulsory licence (Crown Purchase) generic manufacture</a:t>
            </a:r>
          </a:p>
          <a:p>
            <a:pPr lvl="1"/>
            <a:r>
              <a:rPr lang="en-GB" sz="2100" dirty="0" smtClean="0">
                <a:solidFill>
                  <a:srgbClr val="092E41"/>
                </a:solidFill>
                <a:latin typeface="Helvetica Neue" charset="0"/>
                <a:ea typeface="Helvetica Neue" charset="0"/>
                <a:cs typeface="Helvetica Neue" charset="0"/>
              </a:rPr>
              <a:t>If refuse to launch</a:t>
            </a:r>
          </a:p>
          <a:p>
            <a:pPr lvl="1"/>
            <a:r>
              <a:rPr lang="en-GB" sz="2100" dirty="0" smtClean="0">
                <a:solidFill>
                  <a:srgbClr val="092E41"/>
                </a:solidFill>
                <a:latin typeface="Helvetica Neue" charset="0"/>
                <a:ea typeface="Helvetica Neue" charset="0"/>
                <a:cs typeface="Helvetica Neue" charset="0"/>
              </a:rPr>
              <a:t>Or refuse to negotiate</a:t>
            </a:r>
          </a:p>
          <a:p>
            <a:endParaRPr lang="en-GB" sz="2400" dirty="0" smtClean="0">
              <a:solidFill>
                <a:srgbClr val="092E41"/>
              </a:solidFill>
              <a:latin typeface="Helvetica Neue" charset="0"/>
              <a:ea typeface="Helvetica Neue" charset="0"/>
              <a:cs typeface="Helvetica Neue" charset="0"/>
            </a:endParaRPr>
          </a:p>
          <a:p>
            <a:pPr marL="685800" lvl="2" indent="0">
              <a:buNone/>
            </a:pPr>
            <a:endParaRPr lang="en-GB" sz="1800" dirty="0" smtClean="0">
              <a:solidFill>
                <a:srgbClr val="092E41"/>
              </a:solidFill>
              <a:latin typeface="Helvetica Neue" charset="0"/>
              <a:ea typeface="Helvetica Neue" charset="0"/>
              <a:cs typeface="Helvetica Neue" charset="0"/>
            </a:endParaRPr>
          </a:p>
          <a:p>
            <a:endParaRPr lang="en-GB" sz="21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a:p>
            <a:pPr marL="0" indent="0">
              <a:buNone/>
            </a:pPr>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19469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597"/>
            <a:ext cx="7886700" cy="1104636"/>
          </a:xfrm>
        </p:spPr>
        <p:txBody>
          <a:bodyPr>
            <a:normAutofit/>
          </a:bodyPr>
          <a:lstStyle/>
          <a:p>
            <a:r>
              <a:rPr lang="en-US" sz="2800" dirty="0" smtClean="0"/>
              <a:t>Reserve slides</a:t>
            </a:r>
            <a:r>
              <a:rPr lang="en-GB" sz="2800" dirty="0"/>
              <a:t/>
            </a:r>
            <a:br>
              <a:rPr lang="en-GB" sz="2800" dirty="0"/>
            </a:br>
            <a:endParaRPr lang="en-US" sz="2800" dirty="0"/>
          </a:p>
        </p:txBody>
      </p:sp>
      <p:sp>
        <p:nvSpPr>
          <p:cNvPr id="3" name="Text Placeholder 2"/>
          <p:cNvSpPr>
            <a:spLocks noGrp="1"/>
          </p:cNvSpPr>
          <p:nvPr>
            <p:ph type="body" sz="quarter" idx="10"/>
          </p:nvPr>
        </p:nvSpPr>
        <p:spPr>
          <a:xfrm>
            <a:off x="628650" y="1400629"/>
            <a:ext cx="7886700" cy="3802742"/>
          </a:xfrm>
        </p:spPr>
        <p:txBody>
          <a:bodyPr>
            <a:normAutofit/>
          </a:bodyPr>
          <a:lstStyle/>
          <a:p>
            <a:endParaRPr lang="en-GB" sz="2400" dirty="0" smtClean="0">
              <a:solidFill>
                <a:srgbClr val="092E41"/>
              </a:solidFill>
              <a:latin typeface="Helvetica Neue" charset="0"/>
              <a:ea typeface="Helvetica Neue" charset="0"/>
              <a:cs typeface="Helvetica Neue" charset="0"/>
            </a:endParaRPr>
          </a:p>
          <a:p>
            <a:pPr marL="0" indent="0">
              <a:buNone/>
            </a:pPr>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586630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82"/>
            <a:ext cx="7886700" cy="1405203"/>
          </a:xfrm>
        </p:spPr>
        <p:txBody>
          <a:bodyPr>
            <a:normAutofit/>
          </a:bodyPr>
          <a:lstStyle/>
          <a:p>
            <a:r>
              <a:rPr lang="en-US" sz="2800" dirty="0" smtClean="0"/>
              <a:t>What are the real costs </a:t>
            </a:r>
            <a:r>
              <a:rPr lang="en-US" sz="2800" dirty="0" smtClean="0"/>
              <a:t>in Scotland for every £1bn Westminster gives away to pharma</a:t>
            </a:r>
            <a:r>
              <a:rPr lang="en-US" sz="2800" dirty="0" smtClean="0"/>
              <a:t>?</a:t>
            </a:r>
            <a:r>
              <a:rPr lang="en-GB" sz="2800" dirty="0"/>
              <a:t/>
            </a:r>
            <a:br>
              <a:rPr lang="en-GB" sz="2800" dirty="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755454487"/>
              </p:ext>
            </p:extLst>
          </p:nvPr>
        </p:nvGraphicFramePr>
        <p:xfrm>
          <a:off x="753509" y="1211938"/>
          <a:ext cx="6960833" cy="4017596"/>
        </p:xfrm>
        <a:graphic>
          <a:graphicData uri="http://schemas.openxmlformats.org/drawingml/2006/table">
            <a:tbl>
              <a:tblPr/>
              <a:tblGrid>
                <a:gridCol w="2613647">
                  <a:extLst>
                    <a:ext uri="{9D8B030D-6E8A-4147-A177-3AD203B41FA5}">
                      <a16:colId xmlns:a16="http://schemas.microsoft.com/office/drawing/2014/main" val="2818253949"/>
                    </a:ext>
                  </a:extLst>
                </a:gridCol>
                <a:gridCol w="693416">
                  <a:extLst>
                    <a:ext uri="{9D8B030D-6E8A-4147-A177-3AD203B41FA5}">
                      <a16:colId xmlns:a16="http://schemas.microsoft.com/office/drawing/2014/main" val="1329328237"/>
                    </a:ext>
                  </a:extLst>
                </a:gridCol>
                <a:gridCol w="640077">
                  <a:extLst>
                    <a:ext uri="{9D8B030D-6E8A-4147-A177-3AD203B41FA5}">
                      <a16:colId xmlns:a16="http://schemas.microsoft.com/office/drawing/2014/main" val="3528007511"/>
                    </a:ext>
                  </a:extLst>
                </a:gridCol>
                <a:gridCol w="840100">
                  <a:extLst>
                    <a:ext uri="{9D8B030D-6E8A-4147-A177-3AD203B41FA5}">
                      <a16:colId xmlns:a16="http://schemas.microsoft.com/office/drawing/2014/main" val="549640600"/>
                    </a:ext>
                  </a:extLst>
                </a:gridCol>
                <a:gridCol w="706751">
                  <a:extLst>
                    <a:ext uri="{9D8B030D-6E8A-4147-A177-3AD203B41FA5}">
                      <a16:colId xmlns:a16="http://schemas.microsoft.com/office/drawing/2014/main" val="40598913"/>
                    </a:ext>
                  </a:extLst>
                </a:gridCol>
                <a:gridCol w="760091">
                  <a:extLst>
                    <a:ext uri="{9D8B030D-6E8A-4147-A177-3AD203B41FA5}">
                      <a16:colId xmlns:a16="http://schemas.microsoft.com/office/drawing/2014/main" val="3098325284"/>
                    </a:ext>
                  </a:extLst>
                </a:gridCol>
                <a:gridCol w="706751">
                  <a:extLst>
                    <a:ext uri="{9D8B030D-6E8A-4147-A177-3AD203B41FA5}">
                      <a16:colId xmlns:a16="http://schemas.microsoft.com/office/drawing/2014/main" val="275365374"/>
                    </a:ext>
                  </a:extLst>
                </a:gridCol>
              </a:tblGrid>
              <a:tr h="183109">
                <a:tc>
                  <a:txBody>
                    <a:bodyPr/>
                    <a:lstStyle/>
                    <a:p>
                      <a:pPr algn="l" fontAlgn="b"/>
                      <a:r>
                        <a:rPr lang="en-GB" sz="1100" b="0" i="0" u="none" strike="noStrike">
                          <a:solidFill>
                            <a:srgbClr val="000000"/>
                          </a:solidFill>
                          <a:effectLst/>
                          <a:latin typeface="Aptos Narrow"/>
                        </a:rPr>
                        <a:t>% adjustment for Scotland </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Aptos Narrow"/>
                        </a:rPr>
                        <a:t>12%</a:t>
                      </a: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extLst>
                  <a:ext uri="{0D108BD9-81ED-4DB2-BD59-A6C34878D82A}">
                    <a16:rowId xmlns:a16="http://schemas.microsoft.com/office/drawing/2014/main" val="4220779982"/>
                  </a:ext>
                </a:extLst>
              </a:tr>
              <a:tr h="183109">
                <a:tc>
                  <a:txBody>
                    <a:bodyPr/>
                    <a:lstStyle/>
                    <a:p>
                      <a:pPr algn="l" fontAlgn="b"/>
                      <a:r>
                        <a:rPr lang="en-GB" sz="1100" b="1" i="0" u="none" strike="noStrike">
                          <a:solidFill>
                            <a:srgbClr val="000000"/>
                          </a:solidFill>
                          <a:effectLst/>
                          <a:latin typeface="Aptos Narrow"/>
                        </a:rPr>
                        <a:t>Impact on NHS Scoland's costs (£m)</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Aptos Narrow"/>
                        </a:rPr>
                        <a:t>£120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13464"/>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8494875"/>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13203572"/>
                  </a:ext>
                </a:extLst>
              </a:tr>
              <a:tr h="183109">
                <a:tc>
                  <a:txBody>
                    <a:bodyPr/>
                    <a:lstStyle/>
                    <a:p>
                      <a:pPr algn="l" fontAlgn="b"/>
                      <a:r>
                        <a:rPr lang="en-GB" sz="1100" b="0" i="0" u="none" strike="noStrike">
                          <a:solidFill>
                            <a:srgbClr val="000000"/>
                          </a:solidFill>
                          <a:effectLst/>
                          <a:latin typeface="Aptos Narrow"/>
                        </a:rPr>
                        <a:t>Deaths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614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129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167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743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781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4023975"/>
                  </a:ext>
                </a:extLst>
              </a:tr>
              <a:tr h="183109">
                <a:tc>
                  <a:txBody>
                    <a:bodyPr/>
                    <a:lstStyle/>
                    <a:p>
                      <a:pPr algn="l" fontAlgn="b"/>
                      <a:r>
                        <a:rPr lang="en-GB" sz="1100" b="0" i="0" u="none" strike="noStrike">
                          <a:solidFill>
                            <a:srgbClr val="000000"/>
                          </a:solidFill>
                          <a:effectLst/>
                          <a:latin typeface="Aptos Narrow"/>
                        </a:rPr>
                        <a:t>Quality adjusted Life Years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13,679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2,868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3,721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16,547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17,401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4663151"/>
                  </a:ext>
                </a:extLst>
              </a:tr>
              <a:tr h="183109">
                <a:tc>
                  <a:txBody>
                    <a:bodyPr/>
                    <a:lstStyle/>
                    <a:p>
                      <a:pPr algn="l" fontAlgn="b"/>
                      <a:r>
                        <a:rPr lang="en-GB" sz="1100" b="0" i="0" u="none" strike="noStrike">
                          <a:solidFill>
                            <a:srgbClr val="000000"/>
                          </a:solidFill>
                          <a:effectLst/>
                          <a:latin typeface="Aptos Narrow"/>
                        </a:rPr>
                        <a:t>Care related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316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585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316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585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8869209"/>
                  </a:ext>
                </a:extLst>
              </a:tr>
              <a:tr h="183109">
                <a:tc>
                  <a:txBody>
                    <a:bodyPr/>
                    <a:lstStyle/>
                    <a:p>
                      <a:pPr algn="l" fontAlgn="b"/>
                      <a:r>
                        <a:rPr lang="en-GB" sz="1100" b="0" i="0" u="none" strike="noStrike">
                          <a:solidFill>
                            <a:srgbClr val="000000"/>
                          </a:solidFill>
                          <a:effectLst/>
                          <a:latin typeface="Aptos Narrow"/>
                        </a:rPr>
                        <a:t>Unpaid carers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642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1,374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          642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      1,374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3699840"/>
                  </a:ext>
                </a:extLst>
              </a:tr>
              <a:tr h="183109">
                <a:tc>
                  <a:txBody>
                    <a:bodyPr/>
                    <a:lstStyle/>
                    <a:p>
                      <a:pPr algn="l" fontAlgn="b"/>
                      <a:r>
                        <a:rPr lang="en-GB" sz="1100" b="0" i="0" u="none" strike="noStrike">
                          <a:solidFill>
                            <a:srgbClr val="000000"/>
                          </a:solidFill>
                          <a:effectLst/>
                          <a:latin typeface="Aptos Narrow"/>
                        </a:rPr>
                        <a:t>Total health and quality of life effect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FF0000"/>
                          </a:solidFill>
                          <a:effectLst/>
                          <a:latin typeface="Aptos Narrow"/>
                        </a:rPr>
                        <a:t>     17,505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FF0000"/>
                          </a:solidFill>
                          <a:effectLst/>
                          <a:latin typeface="Aptos Narrow"/>
                        </a:rPr>
                        <a:t>    19,359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11756"/>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7696254"/>
                  </a:ext>
                </a:extLst>
              </a:tr>
              <a:tr h="183109">
                <a:tc gridSpan="4">
                  <a:txBody>
                    <a:bodyPr/>
                    <a:lstStyle/>
                    <a:p>
                      <a:pPr algn="l" fontAlgn="b"/>
                      <a:r>
                        <a:rPr lang="en-GB" sz="1100" b="0" i="0" u="none" strike="noStrike">
                          <a:solidFill>
                            <a:srgbClr val="000000"/>
                          </a:solidFill>
                          <a:effectLst/>
                          <a:latin typeface="Aptos Narrow"/>
                        </a:rPr>
                        <a:t>The value (£) of one QALY gained or lost (HM Treasury guidelines)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Aptos Narrow"/>
                        </a:rPr>
                        <a:t>£70,000</a:t>
                      </a:r>
                    </a:p>
                  </a:txBody>
                  <a:tcPr marL="0" marR="0" marT="0" marB="0" anchor="b">
                    <a:lnL>
                      <a:noFill/>
                    </a:lnL>
                    <a:lnR>
                      <a:noFill/>
                    </a:lnR>
                    <a:lnT>
                      <a:noFill/>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2714719"/>
                  </a:ext>
                </a:extLst>
              </a:tr>
              <a:tr h="183109">
                <a:tc gridSpan="2">
                  <a:txBody>
                    <a:bodyPr/>
                    <a:lstStyle/>
                    <a:p>
                      <a:pPr algn="l" fontAlgn="b"/>
                      <a:r>
                        <a:rPr lang="en-GB" sz="1100" b="0" i="0" u="none" strike="noStrike">
                          <a:solidFill>
                            <a:srgbClr val="000000"/>
                          </a:solidFill>
                          <a:effectLst/>
                          <a:latin typeface="Aptos Narrow"/>
                        </a:rPr>
                        <a:t>Total value of health and care effects  (£m)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Aptos Narrow"/>
                        </a:rPr>
                        <a:t>£1,225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Aptos Narrow"/>
                        </a:rPr>
                        <a:t>£1,355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388023"/>
                  </a:ext>
                </a:extLst>
              </a:tr>
              <a:tr h="183109">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10871"/>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1667767"/>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1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97116649"/>
                  </a:ext>
                </a:extLst>
              </a:tr>
              <a:tr h="183109">
                <a:tc>
                  <a:txBody>
                    <a:bodyPr/>
                    <a:lstStyle/>
                    <a:p>
                      <a:pPr algn="l" fontAlgn="b"/>
                      <a:r>
                        <a:rPr lang="en-GB" sz="1100" b="0" i="0" u="none" strike="noStrike">
                          <a:solidFill>
                            <a:srgbClr val="000000"/>
                          </a:solidFill>
                          <a:effectLst/>
                          <a:latin typeface="Aptos Narrow"/>
                        </a:rPr>
                        <a:t>Effects on economic growth (GDP)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Aptos Narrow"/>
                        </a:rPr>
                        <a:t>£720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Aptos Narrow"/>
                        </a:rPr>
                        <a:t>£960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Aptos Narrow"/>
                        </a:rPr>
                        <a:t>£85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Aptos Narrow"/>
                        </a:rPr>
                        <a:t>£99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Aptos Narrow"/>
                        </a:rPr>
                        <a:t>£805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FF0000"/>
                          </a:solidFill>
                          <a:effectLst/>
                          <a:latin typeface="Aptos Narrow"/>
                        </a:rPr>
                        <a:t>£1,059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455276"/>
                  </a:ext>
                </a:extLst>
              </a:tr>
              <a:tr h="183109">
                <a:tc>
                  <a:txBody>
                    <a:bodyPr/>
                    <a:lstStyle/>
                    <a:p>
                      <a:pPr algn="l" fontAlgn="b"/>
                      <a:r>
                        <a:rPr lang="en-GB" sz="11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0527826"/>
                  </a:ext>
                </a:extLst>
              </a:tr>
              <a:tr h="183109">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253509"/>
                  </a:ext>
                </a:extLst>
              </a:tr>
              <a:tr h="183109">
                <a:tc gridSpan="2">
                  <a:txBody>
                    <a:bodyPr/>
                    <a:lstStyle/>
                    <a:p>
                      <a:pPr algn="l" fontAlgn="b"/>
                      <a:r>
                        <a:rPr lang="en-GB" sz="1100" b="0" i="0" u="none" strike="noStrike">
                          <a:solidFill>
                            <a:srgbClr val="000000"/>
                          </a:solidFill>
                          <a:effectLst/>
                          <a:latin typeface="Aptos Narrow"/>
                        </a:rPr>
                        <a:t>Total value of health and GDP effects (£m)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1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0000"/>
                          </a:solidFill>
                          <a:effectLst/>
                          <a:latin typeface="Aptos Narrow"/>
                        </a:rPr>
                        <a:t>£2,030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100" b="1" i="0" u="none" strike="noStrike">
                          <a:solidFill>
                            <a:srgbClr val="FF0000"/>
                          </a:solidFill>
                          <a:effectLst/>
                          <a:latin typeface="Aptos Narrow"/>
                        </a:rPr>
                        <a:t>£2,414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68392041"/>
                  </a:ext>
                </a:extLst>
              </a:tr>
              <a:tr h="183109">
                <a:tc gridSpan="2">
                  <a:txBody>
                    <a:bodyPr/>
                    <a:lstStyle/>
                    <a:p>
                      <a:pPr algn="l" fontAlgn="b"/>
                      <a:r>
                        <a:rPr lang="en-GB" sz="1100" b="0" i="0" u="none" strike="noStrike">
                          <a:solidFill>
                            <a:srgbClr val="000000"/>
                          </a:solidFill>
                          <a:effectLst/>
                          <a:latin typeface="Aptos Narrow"/>
                        </a:rPr>
                        <a:t>Of which GDP effects are a % of the total value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Aptos Narrow"/>
                        </a:rPr>
                        <a:t>40%</a:t>
                      </a:r>
                    </a:p>
                  </a:txBody>
                  <a:tcPr marL="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Aptos Narrow"/>
                        </a:rPr>
                        <a:t>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3100777"/>
                  </a:ext>
                </a:extLst>
              </a:tr>
              <a:tr h="355416">
                <a:tc gridSpan="5">
                  <a:txBody>
                    <a:bodyPr/>
                    <a:lstStyle/>
                    <a:p>
                      <a:pPr algn="l" fontAlgn="b"/>
                      <a:r>
                        <a:rPr lang="en-GB" sz="1100" b="0" i="0" u="none" strike="noStrike">
                          <a:solidFill>
                            <a:srgbClr val="000000"/>
                          </a:solidFill>
                          <a:effectLst/>
                          <a:latin typeface="Aptos Narrow"/>
                        </a:rPr>
                        <a:t>The value of one Scotish NHS pound or the Marginal Value of Public Funds (MVPF)</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100" b="0" i="0" u="none" strike="noStrike">
                          <a:solidFill>
                            <a:srgbClr val="000000"/>
                          </a:solidFill>
                          <a:effectLst/>
                          <a:latin typeface="Aptos Narrow"/>
                        </a:rPr>
                        <a:t>£17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Aptos Narrow"/>
                        </a:rPr>
                        <a:t>£20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474543"/>
                  </a:ext>
                </a:extLst>
              </a:tr>
            </a:tbl>
          </a:graphicData>
        </a:graphic>
      </p:graphicFrame>
    </p:spTree>
    <p:extLst>
      <p:ext uri="{BB962C8B-B14F-4D97-AF65-F5344CB8AC3E}">
        <p14:creationId xmlns:p14="http://schemas.microsoft.com/office/powerpoint/2010/main" val="3977459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82"/>
            <a:ext cx="7886700" cy="1405203"/>
          </a:xfrm>
        </p:spPr>
        <p:txBody>
          <a:bodyPr>
            <a:normAutofit/>
          </a:bodyPr>
          <a:lstStyle/>
          <a:p>
            <a:r>
              <a:rPr lang="en-US" sz="2800" dirty="0" smtClean="0"/>
              <a:t>What are the real costs </a:t>
            </a:r>
            <a:r>
              <a:rPr lang="en-US" sz="2800" dirty="0" smtClean="0"/>
              <a:t>in Wales for every £1bn Westminster gives away to pharma</a:t>
            </a:r>
            <a:r>
              <a:rPr lang="en-US" sz="2800" dirty="0" smtClean="0"/>
              <a:t>?</a:t>
            </a:r>
            <a:r>
              <a:rPr lang="en-GB" sz="2800" dirty="0"/>
              <a:t/>
            </a:r>
            <a:br>
              <a:rPr lang="en-GB" sz="2800" dirty="0"/>
            </a:b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260970691"/>
              </p:ext>
            </p:extLst>
          </p:nvPr>
        </p:nvGraphicFramePr>
        <p:xfrm>
          <a:off x="747486" y="1182917"/>
          <a:ext cx="7001020" cy="4088722"/>
        </p:xfrm>
        <a:graphic>
          <a:graphicData uri="http://schemas.openxmlformats.org/drawingml/2006/table">
            <a:tbl>
              <a:tblPr/>
              <a:tblGrid>
                <a:gridCol w="2628736">
                  <a:extLst>
                    <a:ext uri="{9D8B030D-6E8A-4147-A177-3AD203B41FA5}">
                      <a16:colId xmlns:a16="http://schemas.microsoft.com/office/drawing/2014/main" val="2288159143"/>
                    </a:ext>
                  </a:extLst>
                </a:gridCol>
                <a:gridCol w="697419">
                  <a:extLst>
                    <a:ext uri="{9D8B030D-6E8A-4147-A177-3AD203B41FA5}">
                      <a16:colId xmlns:a16="http://schemas.microsoft.com/office/drawing/2014/main" val="751096336"/>
                    </a:ext>
                  </a:extLst>
                </a:gridCol>
                <a:gridCol w="643772">
                  <a:extLst>
                    <a:ext uri="{9D8B030D-6E8A-4147-A177-3AD203B41FA5}">
                      <a16:colId xmlns:a16="http://schemas.microsoft.com/office/drawing/2014/main" val="1309845658"/>
                    </a:ext>
                  </a:extLst>
                </a:gridCol>
                <a:gridCol w="844951">
                  <a:extLst>
                    <a:ext uri="{9D8B030D-6E8A-4147-A177-3AD203B41FA5}">
                      <a16:colId xmlns:a16="http://schemas.microsoft.com/office/drawing/2014/main" val="3121032602"/>
                    </a:ext>
                  </a:extLst>
                </a:gridCol>
                <a:gridCol w="710831">
                  <a:extLst>
                    <a:ext uri="{9D8B030D-6E8A-4147-A177-3AD203B41FA5}">
                      <a16:colId xmlns:a16="http://schemas.microsoft.com/office/drawing/2014/main" val="755871558"/>
                    </a:ext>
                  </a:extLst>
                </a:gridCol>
                <a:gridCol w="764480">
                  <a:extLst>
                    <a:ext uri="{9D8B030D-6E8A-4147-A177-3AD203B41FA5}">
                      <a16:colId xmlns:a16="http://schemas.microsoft.com/office/drawing/2014/main" val="1123975466"/>
                    </a:ext>
                  </a:extLst>
                </a:gridCol>
                <a:gridCol w="710831">
                  <a:extLst>
                    <a:ext uri="{9D8B030D-6E8A-4147-A177-3AD203B41FA5}">
                      <a16:colId xmlns:a16="http://schemas.microsoft.com/office/drawing/2014/main" val="1888515678"/>
                    </a:ext>
                  </a:extLst>
                </a:gridCol>
              </a:tblGrid>
              <a:tr h="185851">
                <a:tc>
                  <a:txBody>
                    <a:bodyPr/>
                    <a:lstStyle/>
                    <a:p>
                      <a:pPr algn="l" fontAlgn="b"/>
                      <a:r>
                        <a:rPr lang="en-GB" sz="1000" b="0" i="0" u="none" strike="noStrike">
                          <a:solidFill>
                            <a:srgbClr val="000000"/>
                          </a:solidFill>
                          <a:effectLst/>
                          <a:latin typeface="Aptos Narrow"/>
                        </a:rPr>
                        <a:t> % adjustment for Wales </a:t>
                      </a: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6%</a:t>
                      </a: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extLst>
                  <a:ext uri="{0D108BD9-81ED-4DB2-BD59-A6C34878D82A}">
                    <a16:rowId xmlns:a16="http://schemas.microsoft.com/office/drawing/2014/main" val="724618672"/>
                  </a:ext>
                </a:extLst>
              </a:tr>
              <a:tr h="185851">
                <a:tc>
                  <a:txBody>
                    <a:bodyPr/>
                    <a:lstStyle/>
                    <a:p>
                      <a:pPr algn="l" fontAlgn="b"/>
                      <a:r>
                        <a:rPr lang="en-GB" sz="1000" b="1" i="0" u="none" strike="noStrike">
                          <a:solidFill>
                            <a:srgbClr val="000000"/>
                          </a:solidFill>
                          <a:effectLst/>
                          <a:latin typeface="Aptos Narrow"/>
                        </a:rPr>
                        <a:t>Impact on NHS Wales costs (£m)</a:t>
                      </a:r>
                    </a:p>
                  </a:txBody>
                  <a:tcPr marL="0" marR="0" marT="0" marB="0" anchor="b">
                    <a:lnL>
                      <a:noFill/>
                    </a:lnL>
                    <a:lnR>
                      <a:noFill/>
                    </a:lnR>
                    <a:lnT>
                      <a:noFill/>
                    </a:lnT>
                    <a:lnB>
                      <a:noFill/>
                    </a:lnB>
                  </a:tcPr>
                </a:tc>
                <a:tc>
                  <a:txBody>
                    <a:bodyPr/>
                    <a:lstStyle/>
                    <a:p>
                      <a:pPr algn="r" fontAlgn="b"/>
                      <a:r>
                        <a:rPr lang="en-GB" sz="1000" b="1" i="0" u="none" strike="noStrike">
                          <a:solidFill>
                            <a:srgbClr val="FF0000"/>
                          </a:solidFill>
                          <a:effectLst/>
                          <a:latin typeface="Aptos Narrow"/>
                        </a:rPr>
                        <a:t>£60</a:t>
                      </a: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extLst>
                  <a:ext uri="{0D108BD9-81ED-4DB2-BD59-A6C34878D82A}">
                    <a16:rowId xmlns:a16="http://schemas.microsoft.com/office/drawing/2014/main" val="3697073581"/>
                  </a:ext>
                </a:extLst>
              </a:tr>
              <a:tr h="18585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338711"/>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9247488"/>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98665804"/>
                  </a:ext>
                </a:extLst>
              </a:tr>
              <a:tr h="185851">
                <a:tc>
                  <a:txBody>
                    <a:bodyPr/>
                    <a:lstStyle/>
                    <a:p>
                      <a:pPr algn="l" fontAlgn="b"/>
                      <a:r>
                        <a:rPr lang="en-GB" sz="1000" b="0" i="0" u="none" strike="noStrike">
                          <a:solidFill>
                            <a:srgbClr val="000000"/>
                          </a:solidFill>
                          <a:effectLst/>
                          <a:latin typeface="Aptos Narrow"/>
                        </a:rPr>
                        <a:t>Deaths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307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64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84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372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391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3475995"/>
                  </a:ext>
                </a:extLst>
              </a:tr>
              <a:tr h="185851">
                <a:tc>
                  <a:txBody>
                    <a:bodyPr/>
                    <a:lstStyle/>
                    <a:p>
                      <a:pPr algn="l" fontAlgn="b"/>
                      <a:r>
                        <a:rPr lang="en-GB" sz="1000" b="0" i="0" u="none" strike="noStrike">
                          <a:solidFill>
                            <a:srgbClr val="000000"/>
                          </a:solidFill>
                          <a:effectLst/>
                          <a:latin typeface="Aptos Narrow"/>
                        </a:rPr>
                        <a:t>Quality adjusted Life Years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6,840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1,434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1,861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8,274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8,700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4699735"/>
                  </a:ext>
                </a:extLst>
              </a:tr>
              <a:tr h="185851">
                <a:tc>
                  <a:txBody>
                    <a:bodyPr/>
                    <a:lstStyle/>
                    <a:p>
                      <a:pPr algn="l" fontAlgn="b"/>
                      <a:r>
                        <a:rPr lang="en-GB" sz="1000" b="0" i="0" u="none" strike="noStrike">
                          <a:solidFill>
                            <a:srgbClr val="000000"/>
                          </a:solidFill>
                          <a:effectLst/>
                          <a:latin typeface="Aptos Narrow"/>
                        </a:rPr>
                        <a:t>Care related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158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292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158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292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16976748"/>
                  </a:ext>
                </a:extLst>
              </a:tr>
              <a:tr h="185851">
                <a:tc>
                  <a:txBody>
                    <a:bodyPr/>
                    <a:lstStyle/>
                    <a:p>
                      <a:pPr algn="l" fontAlgn="b"/>
                      <a:r>
                        <a:rPr lang="en-GB" sz="1000" b="0" i="0" u="none" strike="noStrike">
                          <a:solidFill>
                            <a:srgbClr val="000000"/>
                          </a:solidFill>
                          <a:effectLst/>
                          <a:latin typeface="Aptos Narrow"/>
                        </a:rPr>
                        <a:t>Unpaid carers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321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687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321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687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2115223"/>
                  </a:ext>
                </a:extLst>
              </a:tr>
              <a:tr h="185851">
                <a:tc>
                  <a:txBody>
                    <a:bodyPr/>
                    <a:lstStyle/>
                    <a:p>
                      <a:pPr algn="l" fontAlgn="b"/>
                      <a:r>
                        <a:rPr lang="en-GB" sz="1000" b="0" i="0" u="none" strike="noStrike">
                          <a:solidFill>
                            <a:srgbClr val="000000"/>
                          </a:solidFill>
                          <a:effectLst/>
                          <a:latin typeface="Aptos Narrow"/>
                        </a:rPr>
                        <a:t>Total health and quality of life effect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solidFill>
                            <a:srgbClr val="FF0000"/>
                          </a:solidFill>
                          <a:effectLst/>
                          <a:latin typeface="Aptos Narrow"/>
                        </a:rPr>
                        <a:t>       8,752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solidFill>
                            <a:srgbClr val="FF0000"/>
                          </a:solidFill>
                          <a:effectLst/>
                          <a:latin typeface="Aptos Narrow"/>
                        </a:rPr>
                        <a:t>      9,680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220943"/>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089992"/>
                  </a:ext>
                </a:extLst>
              </a:tr>
              <a:tr h="185851">
                <a:tc gridSpan="4">
                  <a:txBody>
                    <a:bodyPr/>
                    <a:lstStyle/>
                    <a:p>
                      <a:pPr algn="l" fontAlgn="b"/>
                      <a:r>
                        <a:rPr lang="en-GB" sz="1000" b="0" i="0" u="none" strike="noStrike">
                          <a:solidFill>
                            <a:srgbClr val="000000"/>
                          </a:solidFill>
                          <a:effectLst/>
                          <a:latin typeface="Aptos Narrow"/>
                        </a:rPr>
                        <a:t>The value (£) of one QALY gained or lost (HM Treasury guidelines)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£70,000</a:t>
                      </a:r>
                    </a:p>
                  </a:txBody>
                  <a:tcPr marL="0" marR="0" marT="0" marB="0" anchor="b">
                    <a:lnL>
                      <a:noFill/>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0269358"/>
                  </a:ext>
                </a:extLst>
              </a:tr>
              <a:tr h="185851">
                <a:tc gridSpan="2">
                  <a:txBody>
                    <a:bodyPr/>
                    <a:lstStyle/>
                    <a:p>
                      <a:pPr algn="l" fontAlgn="b"/>
                      <a:r>
                        <a:rPr lang="en-GB" sz="1000" b="0" i="0" u="none" strike="noStrike">
                          <a:solidFill>
                            <a:srgbClr val="000000"/>
                          </a:solidFill>
                          <a:effectLst/>
                          <a:latin typeface="Aptos Narrow"/>
                        </a:rPr>
                        <a:t>Total value of health and care effects  (£m)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£613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£678</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87022"/>
                  </a:ext>
                </a:extLst>
              </a:tr>
              <a:tr h="18585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875727"/>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6031919"/>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8462015"/>
                  </a:ext>
                </a:extLst>
              </a:tr>
              <a:tr h="185851">
                <a:tc>
                  <a:txBody>
                    <a:bodyPr/>
                    <a:lstStyle/>
                    <a:p>
                      <a:pPr algn="l" fontAlgn="b"/>
                      <a:r>
                        <a:rPr lang="en-GB" sz="1000" b="0" i="0" u="none" strike="noStrike">
                          <a:solidFill>
                            <a:srgbClr val="000000"/>
                          </a:solidFill>
                          <a:effectLst/>
                          <a:latin typeface="Aptos Narrow"/>
                        </a:rPr>
                        <a:t>Effects on economic growth (GDP)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£360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£480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£42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£49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£402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£529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248045"/>
                  </a:ext>
                </a:extLst>
              </a:tr>
              <a:tr h="18585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26079813"/>
                  </a:ext>
                </a:extLst>
              </a:tr>
              <a:tr h="18585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36748"/>
                  </a:ext>
                </a:extLst>
              </a:tr>
              <a:tr h="185851">
                <a:tc gridSpan="2">
                  <a:txBody>
                    <a:bodyPr/>
                    <a:lstStyle/>
                    <a:p>
                      <a:pPr algn="l" fontAlgn="b"/>
                      <a:r>
                        <a:rPr lang="en-GB" sz="1000" b="0" i="0" u="none" strike="noStrike">
                          <a:solidFill>
                            <a:srgbClr val="000000"/>
                          </a:solidFill>
                          <a:effectLst/>
                          <a:latin typeface="Aptos Narrow"/>
                        </a:rPr>
                        <a:t>Total value of health and GDP effects (£m)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1" i="0" u="none" strike="noStrike">
                          <a:solidFill>
                            <a:srgbClr val="FF0000"/>
                          </a:solidFill>
                          <a:effectLst/>
                          <a:latin typeface="Aptos Narrow"/>
                        </a:rPr>
                        <a:t>£1,015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1" i="0" u="none" strike="noStrike">
                          <a:solidFill>
                            <a:srgbClr val="FF0000"/>
                          </a:solidFill>
                          <a:effectLst/>
                          <a:latin typeface="Aptos Narrow"/>
                        </a:rPr>
                        <a:t>£1,207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5900112"/>
                  </a:ext>
                </a:extLst>
              </a:tr>
              <a:tr h="185851">
                <a:tc gridSpan="2">
                  <a:txBody>
                    <a:bodyPr/>
                    <a:lstStyle/>
                    <a:p>
                      <a:pPr algn="l" fontAlgn="b"/>
                      <a:r>
                        <a:rPr lang="en-GB" sz="1000" b="0" i="0" u="none" strike="noStrike">
                          <a:solidFill>
                            <a:srgbClr val="000000"/>
                          </a:solidFill>
                          <a:effectLst/>
                          <a:latin typeface="Aptos Narrow"/>
                        </a:rPr>
                        <a:t>Of which GDP effects are a % of the total value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40%</a:t>
                      </a: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2268962"/>
                  </a:ext>
                </a:extLst>
              </a:tr>
              <a:tr h="185851">
                <a:tc gridSpan="5">
                  <a:txBody>
                    <a:bodyPr/>
                    <a:lstStyle/>
                    <a:p>
                      <a:pPr algn="l" fontAlgn="b"/>
                      <a:r>
                        <a:rPr lang="en-GB" sz="1000" b="0" i="0" u="none" strike="noStrike">
                          <a:solidFill>
                            <a:srgbClr val="000000"/>
                          </a:solidFill>
                          <a:effectLst/>
                          <a:latin typeface="Aptos Narrow"/>
                        </a:rPr>
                        <a:t>The value of one Scotish NHS pound or the Marginal Value of Public Funds (MVPF)</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00" b="0" i="0" u="none" strike="noStrike">
                          <a:solidFill>
                            <a:srgbClr val="000000"/>
                          </a:solidFill>
                          <a:effectLst/>
                          <a:latin typeface="Aptos Narrow"/>
                        </a:rPr>
                        <a:t>£17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Aptos Narrow"/>
                        </a:rPr>
                        <a:t>£20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673142"/>
                  </a:ext>
                </a:extLst>
              </a:tr>
            </a:tbl>
          </a:graphicData>
        </a:graphic>
      </p:graphicFrame>
    </p:spTree>
    <p:extLst>
      <p:ext uri="{BB962C8B-B14F-4D97-AF65-F5344CB8AC3E}">
        <p14:creationId xmlns:p14="http://schemas.microsoft.com/office/powerpoint/2010/main" val="518010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82"/>
            <a:ext cx="7886700" cy="1405203"/>
          </a:xfrm>
        </p:spPr>
        <p:txBody>
          <a:bodyPr>
            <a:normAutofit fontScale="90000"/>
          </a:bodyPr>
          <a:lstStyle/>
          <a:p>
            <a:r>
              <a:rPr lang="en-US" sz="2800" dirty="0" smtClean="0"/>
              <a:t>What are the real costs </a:t>
            </a:r>
            <a:r>
              <a:rPr lang="en-US" sz="2800" dirty="0" smtClean="0"/>
              <a:t>in Northern Ireland for every £1bn Westminster gives away to pharma</a:t>
            </a:r>
            <a:r>
              <a:rPr lang="en-US" sz="2800" dirty="0" smtClean="0"/>
              <a:t>?</a:t>
            </a:r>
            <a:r>
              <a:rPr lang="en-GB" sz="2800" dirty="0"/>
              <a:t/>
            </a:r>
            <a:br>
              <a:rPr lang="en-GB" sz="2800" dirty="0"/>
            </a:b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634966592"/>
              </p:ext>
            </p:extLst>
          </p:nvPr>
        </p:nvGraphicFramePr>
        <p:xfrm>
          <a:off x="812800" y="1204683"/>
          <a:ext cx="6753385" cy="4155004"/>
        </p:xfrm>
        <a:graphic>
          <a:graphicData uri="http://schemas.openxmlformats.org/drawingml/2006/table">
            <a:tbl>
              <a:tblPr/>
              <a:tblGrid>
                <a:gridCol w="2535754">
                  <a:extLst>
                    <a:ext uri="{9D8B030D-6E8A-4147-A177-3AD203B41FA5}">
                      <a16:colId xmlns:a16="http://schemas.microsoft.com/office/drawing/2014/main" val="3859978659"/>
                    </a:ext>
                  </a:extLst>
                </a:gridCol>
                <a:gridCol w="672751">
                  <a:extLst>
                    <a:ext uri="{9D8B030D-6E8A-4147-A177-3AD203B41FA5}">
                      <a16:colId xmlns:a16="http://schemas.microsoft.com/office/drawing/2014/main" val="3493335526"/>
                    </a:ext>
                  </a:extLst>
                </a:gridCol>
                <a:gridCol w="621001">
                  <a:extLst>
                    <a:ext uri="{9D8B030D-6E8A-4147-A177-3AD203B41FA5}">
                      <a16:colId xmlns:a16="http://schemas.microsoft.com/office/drawing/2014/main" val="4262045410"/>
                    </a:ext>
                  </a:extLst>
                </a:gridCol>
                <a:gridCol w="815063">
                  <a:extLst>
                    <a:ext uri="{9D8B030D-6E8A-4147-A177-3AD203B41FA5}">
                      <a16:colId xmlns:a16="http://schemas.microsoft.com/office/drawing/2014/main" val="1164434076"/>
                    </a:ext>
                  </a:extLst>
                </a:gridCol>
                <a:gridCol w="685689">
                  <a:extLst>
                    <a:ext uri="{9D8B030D-6E8A-4147-A177-3AD203B41FA5}">
                      <a16:colId xmlns:a16="http://schemas.microsoft.com/office/drawing/2014/main" val="4103538781"/>
                    </a:ext>
                  </a:extLst>
                </a:gridCol>
                <a:gridCol w="737438">
                  <a:extLst>
                    <a:ext uri="{9D8B030D-6E8A-4147-A177-3AD203B41FA5}">
                      <a16:colId xmlns:a16="http://schemas.microsoft.com/office/drawing/2014/main" val="1882422343"/>
                    </a:ext>
                  </a:extLst>
                </a:gridCol>
                <a:gridCol w="685689">
                  <a:extLst>
                    <a:ext uri="{9D8B030D-6E8A-4147-A177-3AD203B41FA5}">
                      <a16:colId xmlns:a16="http://schemas.microsoft.com/office/drawing/2014/main" val="4222624454"/>
                    </a:ext>
                  </a:extLst>
                </a:gridCol>
              </a:tblGrid>
              <a:tr h="181241">
                <a:tc>
                  <a:txBody>
                    <a:bodyPr/>
                    <a:lstStyle/>
                    <a:p>
                      <a:pPr algn="l" fontAlgn="b"/>
                      <a:r>
                        <a:rPr lang="en-GB" sz="1000" b="0" i="0" u="none" strike="noStrike">
                          <a:solidFill>
                            <a:srgbClr val="000000"/>
                          </a:solidFill>
                          <a:effectLst/>
                          <a:latin typeface="Aptos Narrow"/>
                        </a:rPr>
                        <a:t> % adjustment for Northern Ireland  </a:t>
                      </a: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4%</a:t>
                      </a: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extLst>
                  <a:ext uri="{0D108BD9-81ED-4DB2-BD59-A6C34878D82A}">
                    <a16:rowId xmlns:a16="http://schemas.microsoft.com/office/drawing/2014/main" val="1120588487"/>
                  </a:ext>
                </a:extLst>
              </a:tr>
              <a:tr h="348943">
                <a:tc>
                  <a:txBody>
                    <a:bodyPr/>
                    <a:lstStyle/>
                    <a:p>
                      <a:pPr algn="l" fontAlgn="b"/>
                      <a:r>
                        <a:rPr lang="en-GB" sz="1000" b="1" i="0" u="none" strike="noStrike">
                          <a:solidFill>
                            <a:srgbClr val="000000"/>
                          </a:solidFill>
                          <a:effectLst/>
                          <a:latin typeface="Aptos Narrow"/>
                        </a:rPr>
                        <a:t>Impact on NHS Northern Ireland costs (£m)</a:t>
                      </a:r>
                    </a:p>
                  </a:txBody>
                  <a:tcPr marL="0" marR="0" marT="0" marB="0" anchor="b">
                    <a:lnL>
                      <a:noFill/>
                    </a:lnL>
                    <a:lnR>
                      <a:noFill/>
                    </a:lnR>
                    <a:lnT>
                      <a:noFill/>
                    </a:lnT>
                    <a:lnB>
                      <a:noFill/>
                    </a:lnB>
                  </a:tcPr>
                </a:tc>
                <a:tc>
                  <a:txBody>
                    <a:bodyPr/>
                    <a:lstStyle/>
                    <a:p>
                      <a:pPr algn="r" fontAlgn="b"/>
                      <a:r>
                        <a:rPr lang="en-GB" sz="1000" b="1" i="0" u="none" strike="noStrike">
                          <a:solidFill>
                            <a:srgbClr val="FF0000"/>
                          </a:solidFill>
                          <a:effectLst/>
                          <a:latin typeface="Aptos Narrow"/>
                        </a:rPr>
                        <a:t>£40</a:t>
                      </a: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extLst>
                  <a:ext uri="{0D108BD9-81ED-4DB2-BD59-A6C34878D82A}">
                    <a16:rowId xmlns:a16="http://schemas.microsoft.com/office/drawing/2014/main" val="1911146211"/>
                  </a:ext>
                </a:extLst>
              </a:tr>
              <a:tr h="18124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27941"/>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07861799"/>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3771040"/>
                  </a:ext>
                </a:extLst>
              </a:tr>
              <a:tr h="181241">
                <a:tc>
                  <a:txBody>
                    <a:bodyPr/>
                    <a:lstStyle/>
                    <a:p>
                      <a:pPr algn="l" fontAlgn="b"/>
                      <a:r>
                        <a:rPr lang="en-GB" sz="1000" b="0" i="0" u="none" strike="noStrike">
                          <a:solidFill>
                            <a:srgbClr val="000000"/>
                          </a:solidFill>
                          <a:effectLst/>
                          <a:latin typeface="Aptos Narrow"/>
                        </a:rPr>
                        <a:t>Deaths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205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43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56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248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260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3299716"/>
                  </a:ext>
                </a:extLst>
              </a:tr>
              <a:tr h="181241">
                <a:tc>
                  <a:txBody>
                    <a:bodyPr/>
                    <a:lstStyle/>
                    <a:p>
                      <a:pPr algn="l" fontAlgn="b"/>
                      <a:r>
                        <a:rPr lang="en-GB" sz="1000" b="0" i="0" u="none" strike="noStrike">
                          <a:solidFill>
                            <a:srgbClr val="000000"/>
                          </a:solidFill>
                          <a:effectLst/>
                          <a:latin typeface="Aptos Narrow"/>
                        </a:rPr>
                        <a:t>Quality adjusted Life Years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4,560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956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1,240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5,516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5,800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3956784"/>
                  </a:ext>
                </a:extLst>
              </a:tr>
              <a:tr h="181241">
                <a:tc>
                  <a:txBody>
                    <a:bodyPr/>
                    <a:lstStyle/>
                    <a:p>
                      <a:pPr algn="l" fontAlgn="b"/>
                      <a:r>
                        <a:rPr lang="en-GB" sz="1000" b="0" i="0" u="none" strike="noStrike">
                          <a:solidFill>
                            <a:srgbClr val="000000"/>
                          </a:solidFill>
                          <a:effectLst/>
                          <a:latin typeface="Aptos Narrow"/>
                        </a:rPr>
                        <a:t>Care related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105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195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105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195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69853966"/>
                  </a:ext>
                </a:extLst>
              </a:tr>
              <a:tr h="181241">
                <a:tc>
                  <a:txBody>
                    <a:bodyPr/>
                    <a:lstStyle/>
                    <a:p>
                      <a:pPr algn="l" fontAlgn="b"/>
                      <a:r>
                        <a:rPr lang="en-GB" sz="1000" b="0" i="0" u="none" strike="noStrike">
                          <a:solidFill>
                            <a:srgbClr val="000000"/>
                          </a:solidFill>
                          <a:effectLst/>
                          <a:latin typeface="Aptos Narrow"/>
                        </a:rPr>
                        <a:t>Unpaid carers quality of life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214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458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          214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         458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5412606"/>
                  </a:ext>
                </a:extLst>
              </a:tr>
              <a:tr h="181241">
                <a:tc>
                  <a:txBody>
                    <a:bodyPr/>
                    <a:lstStyle/>
                    <a:p>
                      <a:pPr algn="l" fontAlgn="b"/>
                      <a:r>
                        <a:rPr lang="en-GB" sz="1000" b="0" i="0" u="none" strike="noStrike">
                          <a:solidFill>
                            <a:srgbClr val="000000"/>
                          </a:solidFill>
                          <a:effectLst/>
                          <a:latin typeface="Aptos Narrow"/>
                        </a:rPr>
                        <a:t>Total health and quality of life effect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solidFill>
                            <a:srgbClr val="FF0000"/>
                          </a:solidFill>
                          <a:effectLst/>
                          <a:latin typeface="Aptos Narrow"/>
                        </a:rPr>
                        <a:t>       5,835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1" i="0" u="none" strike="noStrike">
                          <a:solidFill>
                            <a:srgbClr val="FF0000"/>
                          </a:solidFill>
                          <a:effectLst/>
                          <a:latin typeface="Aptos Narrow"/>
                        </a:rPr>
                        <a:t>      6,453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70006"/>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2900683"/>
                  </a:ext>
                </a:extLst>
              </a:tr>
              <a:tr h="181241">
                <a:tc gridSpan="4">
                  <a:txBody>
                    <a:bodyPr/>
                    <a:lstStyle/>
                    <a:p>
                      <a:pPr algn="l" fontAlgn="b"/>
                      <a:r>
                        <a:rPr lang="en-GB" sz="1000" b="0" i="0" u="none" strike="noStrike">
                          <a:solidFill>
                            <a:srgbClr val="000000"/>
                          </a:solidFill>
                          <a:effectLst/>
                          <a:latin typeface="Aptos Narrow"/>
                        </a:rPr>
                        <a:t>The value (£) of one QALY gained or lost (HM Treasury guidelines)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£70,000</a:t>
                      </a:r>
                    </a:p>
                  </a:txBody>
                  <a:tcPr marL="0" marR="0" marT="0" marB="0" anchor="b">
                    <a:lnL>
                      <a:noFill/>
                    </a:lnL>
                    <a:lnR>
                      <a:noFill/>
                    </a:lnR>
                    <a:lnT>
                      <a:noFill/>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7414231"/>
                  </a:ext>
                </a:extLst>
              </a:tr>
              <a:tr h="181241">
                <a:tc gridSpan="2">
                  <a:txBody>
                    <a:bodyPr/>
                    <a:lstStyle/>
                    <a:p>
                      <a:pPr algn="l" fontAlgn="b"/>
                      <a:r>
                        <a:rPr lang="en-GB" sz="1000" b="0" i="0" u="none" strike="noStrike">
                          <a:solidFill>
                            <a:srgbClr val="000000"/>
                          </a:solidFill>
                          <a:effectLst/>
                          <a:latin typeface="Aptos Narrow"/>
                        </a:rPr>
                        <a:t>Total value of health and care effects  (£m)</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£408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£452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784944"/>
                  </a:ext>
                </a:extLst>
              </a:tr>
              <a:tr h="18124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307030"/>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NHS</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ASC</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Totals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4847338"/>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000" b="0" i="0" u="none" strike="noStrike">
                          <a:solidFill>
                            <a:srgbClr val="000000"/>
                          </a:solidFill>
                          <a:effectLst/>
                          <a:latin typeface="Aptos Narrow"/>
                        </a:rPr>
                        <a:t>Low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1000" b="0" i="0" u="none" strike="noStrike">
                          <a:solidFill>
                            <a:srgbClr val="000000"/>
                          </a:solidFill>
                          <a:effectLst/>
                          <a:latin typeface="Aptos Narrow"/>
                        </a:rPr>
                        <a:t>High</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4206590"/>
                  </a:ext>
                </a:extLst>
              </a:tr>
              <a:tr h="181241">
                <a:tc>
                  <a:txBody>
                    <a:bodyPr/>
                    <a:lstStyle/>
                    <a:p>
                      <a:pPr algn="l" fontAlgn="b"/>
                      <a:r>
                        <a:rPr lang="en-GB" sz="1000" b="0" i="0" u="none" strike="noStrike">
                          <a:solidFill>
                            <a:srgbClr val="000000"/>
                          </a:solidFill>
                          <a:effectLst/>
                          <a:latin typeface="Aptos Narrow"/>
                        </a:rPr>
                        <a:t>Effects on economic growth (GDP) £m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£240</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£320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£28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ptos Narrow"/>
                        </a:rPr>
                        <a:t>£33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£268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ptos Narrow"/>
                        </a:rPr>
                        <a:t>£353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58041"/>
                  </a:ext>
                </a:extLst>
              </a:tr>
              <a:tr h="181241">
                <a:tc>
                  <a:txBody>
                    <a:bodyPr/>
                    <a:lstStyle/>
                    <a:p>
                      <a:pPr algn="l" fontAlgn="b"/>
                      <a:r>
                        <a:rPr lang="en-GB" sz="1000" b="0" i="0" u="none" strike="noStrike">
                          <a:solidFill>
                            <a:srgbClr val="000000"/>
                          </a:solidFill>
                          <a:effectLst/>
                          <a:latin typeface="Aptos Narrow"/>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1049161"/>
                  </a:ext>
                </a:extLst>
              </a:tr>
              <a:tr h="181241">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159263"/>
                  </a:ext>
                </a:extLst>
              </a:tr>
              <a:tr h="181241">
                <a:tc gridSpan="2">
                  <a:txBody>
                    <a:bodyPr/>
                    <a:lstStyle/>
                    <a:p>
                      <a:pPr algn="l" fontAlgn="b"/>
                      <a:r>
                        <a:rPr lang="en-GB" sz="1000" b="0" i="0" u="none" strike="noStrike">
                          <a:solidFill>
                            <a:srgbClr val="000000"/>
                          </a:solidFill>
                          <a:effectLst/>
                          <a:latin typeface="Aptos Narrow"/>
                        </a:rPr>
                        <a:t>Total value of health and GDP effects (£m)</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000" b="0" i="0" u="none" strike="noStrike">
                          <a:solidFill>
                            <a:srgbClr val="000000"/>
                          </a:solidFill>
                          <a:effectLst/>
                          <a:latin typeface="Aptos Narrow"/>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1" i="0" u="none" strike="noStrike">
                          <a:solidFill>
                            <a:srgbClr val="FF0000"/>
                          </a:solidFill>
                          <a:effectLst/>
                          <a:latin typeface="Aptos Narrow"/>
                        </a:rPr>
                        <a:t>£677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000" b="1" i="0" u="none" strike="noStrike">
                          <a:solidFill>
                            <a:srgbClr val="FF0000"/>
                          </a:solidFill>
                          <a:effectLst/>
                          <a:latin typeface="Aptos Narrow"/>
                        </a:rPr>
                        <a:t>£805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17613841"/>
                  </a:ext>
                </a:extLst>
              </a:tr>
              <a:tr h="181241">
                <a:tc gridSpan="2">
                  <a:txBody>
                    <a:bodyPr/>
                    <a:lstStyle/>
                    <a:p>
                      <a:pPr algn="l" fontAlgn="b"/>
                      <a:r>
                        <a:rPr lang="en-GB" sz="1000" b="0" i="0" u="none" strike="noStrike">
                          <a:solidFill>
                            <a:srgbClr val="000000"/>
                          </a:solidFill>
                          <a:effectLst/>
                          <a:latin typeface="Aptos Narrow"/>
                        </a:rPr>
                        <a:t>Of which GDP effects are a % of the total value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l" fontAlgn="b"/>
                      <a:endParaRPr lang="en-GB" sz="1000" b="0" i="0" u="none" strike="noStrike">
                        <a:solidFill>
                          <a:srgbClr val="000000"/>
                        </a:solidFill>
                        <a:effectLst/>
                        <a:latin typeface="Aptos Narrow"/>
                      </a:endParaRP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40%</a:t>
                      </a:r>
                    </a:p>
                  </a:txBody>
                  <a:tcPr marL="0" marR="0" marT="0" marB="0" anchor="b">
                    <a:lnL>
                      <a:noFill/>
                    </a:lnL>
                    <a:lnR>
                      <a:noFill/>
                    </a:lnR>
                    <a:lnT>
                      <a:noFill/>
                    </a:lnT>
                    <a:lnB>
                      <a:noFill/>
                    </a:lnB>
                  </a:tcPr>
                </a:tc>
                <a:tc>
                  <a:txBody>
                    <a:bodyPr/>
                    <a:lstStyle/>
                    <a:p>
                      <a:pPr algn="r" fontAlgn="b"/>
                      <a:r>
                        <a:rPr lang="en-GB" sz="1000" b="0" i="0" u="none" strike="noStrike">
                          <a:solidFill>
                            <a:srgbClr val="000000"/>
                          </a:solidFill>
                          <a:effectLst/>
                          <a:latin typeface="Aptos Narrow"/>
                        </a:rPr>
                        <a:t>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0948141"/>
                  </a:ext>
                </a:extLst>
              </a:tr>
              <a:tr h="181241">
                <a:tc gridSpan="5">
                  <a:txBody>
                    <a:bodyPr/>
                    <a:lstStyle/>
                    <a:p>
                      <a:pPr algn="l" fontAlgn="b"/>
                      <a:r>
                        <a:rPr lang="en-GB" sz="1000" b="0" i="0" u="none" strike="noStrike">
                          <a:solidFill>
                            <a:srgbClr val="000000"/>
                          </a:solidFill>
                          <a:effectLst/>
                          <a:latin typeface="Aptos Narrow"/>
                        </a:rPr>
                        <a:t>The value of one Scotish NHS pound or the Marginal Value of Public Funds (MVPF)</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r" fontAlgn="b"/>
                      <a:r>
                        <a:rPr lang="en-GB" sz="1000" b="0" i="0" u="none" strike="noStrike">
                          <a:solidFill>
                            <a:srgbClr val="000000"/>
                          </a:solidFill>
                          <a:effectLst/>
                          <a:latin typeface="Aptos Narrow"/>
                        </a:rPr>
                        <a:t>£17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dirty="0">
                          <a:solidFill>
                            <a:srgbClr val="000000"/>
                          </a:solidFill>
                          <a:effectLst/>
                          <a:latin typeface="Aptos Narrow"/>
                        </a:rPr>
                        <a:t>£20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64647"/>
                  </a:ext>
                </a:extLst>
              </a:tr>
            </a:tbl>
          </a:graphicData>
        </a:graphic>
      </p:graphicFrame>
    </p:spTree>
    <p:extLst>
      <p:ext uri="{BB962C8B-B14F-4D97-AF65-F5344CB8AC3E}">
        <p14:creationId xmlns:p14="http://schemas.microsoft.com/office/powerpoint/2010/main" val="421199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B42D-C6DD-BF83-0090-127EEA872102}"/>
              </a:ext>
            </a:extLst>
          </p:cNvPr>
          <p:cNvSpPr>
            <a:spLocks noGrp="1"/>
          </p:cNvSpPr>
          <p:nvPr>
            <p:ph type="title"/>
          </p:nvPr>
        </p:nvSpPr>
        <p:spPr>
          <a:xfrm>
            <a:off x="58057" y="228865"/>
            <a:ext cx="8991600" cy="952500"/>
          </a:xfrm>
        </p:spPr>
        <p:txBody>
          <a:bodyPr>
            <a:normAutofit/>
          </a:bodyPr>
          <a:lstStyle/>
          <a:p>
            <a:r>
              <a:rPr lang="en-GB" sz="2800" b="1" dirty="0" smtClean="0">
                <a:solidFill>
                  <a:srgbClr val="ADB43A"/>
                </a:solidFill>
                <a:latin typeface="Arial"/>
                <a:cs typeface="Arial"/>
              </a:rPr>
              <a:t>Pharmaceutical </a:t>
            </a:r>
            <a:r>
              <a:rPr lang="en-GB" sz="2800" b="1" dirty="0">
                <a:solidFill>
                  <a:srgbClr val="ADB43A"/>
                </a:solidFill>
                <a:latin typeface="Arial"/>
                <a:cs typeface="Arial"/>
              </a:rPr>
              <a:t>innovation as a global </a:t>
            </a:r>
            <a:r>
              <a:rPr lang="en-GB" sz="2800" b="1" dirty="0" smtClean="0">
                <a:solidFill>
                  <a:srgbClr val="ADB43A"/>
                </a:solidFill>
                <a:latin typeface="Arial"/>
                <a:cs typeface="Arial"/>
              </a:rPr>
              <a:t>public good</a:t>
            </a:r>
            <a:endParaRPr lang="en-GB" dirty="0"/>
          </a:p>
        </p:txBody>
      </p:sp>
      <p:sp>
        <p:nvSpPr>
          <p:cNvPr id="3" name="Content Placeholder 2">
            <a:extLst>
              <a:ext uri="{FF2B5EF4-FFF2-40B4-BE49-F238E27FC236}">
                <a16:creationId xmlns:a16="http://schemas.microsoft.com/office/drawing/2014/main" id="{C962C1D3-41A5-E1DB-3B8C-024C9FA0B147}"/>
              </a:ext>
            </a:extLst>
          </p:cNvPr>
          <p:cNvSpPr>
            <a:spLocks noGrp="1"/>
          </p:cNvSpPr>
          <p:nvPr>
            <p:ph idx="1"/>
          </p:nvPr>
        </p:nvSpPr>
        <p:spPr/>
        <p:txBody>
          <a:bodyPr/>
          <a:lstStyle/>
          <a:p>
            <a:r>
              <a:rPr lang="en-GB" dirty="0"/>
              <a:t>Concerns that smaller markets free ride on innovation paid for by the USA</a:t>
            </a:r>
          </a:p>
          <a:p>
            <a:r>
              <a:rPr lang="en-GB" dirty="0"/>
              <a:t>And that current levels of pricing and innovation may be suboptimal from a long-term perspective</a:t>
            </a:r>
          </a:p>
          <a:p>
            <a:r>
              <a:rPr lang="en-GB" dirty="0"/>
              <a:t>Motivation for US administrations Most Favoured Nation (MFN) policy which aims to harmonise prices across high income countries (i.e. lower US, higher </a:t>
            </a:r>
            <a:r>
              <a:rPr lang="en-GB" dirty="0" smtClean="0"/>
              <a:t>ex-US </a:t>
            </a:r>
            <a:r>
              <a:rPr lang="en-GB" dirty="0"/>
              <a:t>prices)</a:t>
            </a:r>
          </a:p>
          <a:p>
            <a:endParaRPr lang="en-GB" dirty="0"/>
          </a:p>
          <a:p>
            <a:endParaRPr lang="en-GB" dirty="0"/>
          </a:p>
        </p:txBody>
      </p:sp>
    </p:spTree>
    <p:extLst>
      <p:ext uri="{BB962C8B-B14F-4D97-AF65-F5344CB8AC3E}">
        <p14:creationId xmlns:p14="http://schemas.microsoft.com/office/powerpoint/2010/main" val="4068686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83"/>
            <a:ext cx="7886700" cy="1104636"/>
          </a:xfrm>
        </p:spPr>
        <p:txBody>
          <a:bodyPr>
            <a:normAutofit/>
          </a:bodyPr>
          <a:lstStyle/>
          <a:p>
            <a:r>
              <a:rPr lang="en-US" sz="2800" dirty="0" smtClean="0"/>
              <a:t>What are the real costs of £1bn?</a:t>
            </a:r>
            <a:r>
              <a:rPr lang="en-GB" sz="2800" dirty="0"/>
              <a:t/>
            </a:r>
            <a:br>
              <a:rPr lang="en-GB" sz="2800" dirty="0"/>
            </a:b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1434776115"/>
              </p:ext>
            </p:extLst>
          </p:nvPr>
        </p:nvGraphicFramePr>
        <p:xfrm>
          <a:off x="725711" y="885376"/>
          <a:ext cx="7358746" cy="4023360"/>
        </p:xfrm>
        <a:graphic>
          <a:graphicData uri="http://schemas.openxmlformats.org/drawingml/2006/table">
            <a:tbl>
              <a:tblPr>
                <a:tableStyleId>{5C22544A-7EE6-4342-B048-85BDC9FD1C3A}</a:tableStyleId>
              </a:tblPr>
              <a:tblGrid>
                <a:gridCol w="4723360">
                  <a:extLst>
                    <a:ext uri="{9D8B030D-6E8A-4147-A177-3AD203B41FA5}">
                      <a16:colId xmlns:a16="http://schemas.microsoft.com/office/drawing/2014/main" val="112404435"/>
                    </a:ext>
                  </a:extLst>
                </a:gridCol>
                <a:gridCol w="1205729">
                  <a:extLst>
                    <a:ext uri="{9D8B030D-6E8A-4147-A177-3AD203B41FA5}">
                      <a16:colId xmlns:a16="http://schemas.microsoft.com/office/drawing/2014/main" val="4173318467"/>
                    </a:ext>
                  </a:extLst>
                </a:gridCol>
                <a:gridCol w="1429657">
                  <a:extLst>
                    <a:ext uri="{9D8B030D-6E8A-4147-A177-3AD203B41FA5}">
                      <a16:colId xmlns:a16="http://schemas.microsoft.com/office/drawing/2014/main" val="787412652"/>
                    </a:ext>
                  </a:extLst>
                </a:gridCol>
              </a:tblGrid>
              <a:tr h="416560">
                <a:tc>
                  <a:txBody>
                    <a:bodyPr/>
                    <a:lstStyle/>
                    <a:p>
                      <a:pPr algn="l" fontAlgn="b"/>
                      <a:r>
                        <a:rPr lang="en-GB" sz="1800" b="1" u="none" strike="noStrike" dirty="0" smtClean="0">
                          <a:effectLst/>
                        </a:rPr>
                        <a:t> Impact </a:t>
                      </a:r>
                      <a:r>
                        <a:rPr lang="en-GB" sz="1800" b="1" u="none" strike="noStrike" dirty="0">
                          <a:effectLst/>
                        </a:rPr>
                        <a:t>each year of £</a:t>
                      </a:r>
                      <a:r>
                        <a:rPr lang="en-GB" sz="1800" b="1" u="none" strike="noStrike" dirty="0" smtClean="0">
                          <a:effectLst/>
                        </a:rPr>
                        <a:t>1bn in higher</a:t>
                      </a:r>
                      <a:r>
                        <a:rPr lang="en-GB" sz="1800" b="1" u="none" strike="noStrike" baseline="0" dirty="0" smtClean="0">
                          <a:effectLst/>
                        </a:rPr>
                        <a:t> drug prices</a:t>
                      </a:r>
                      <a:endParaRPr lang="en-GB" sz="1800" b="1" i="0" u="none" strike="noStrike" dirty="0">
                        <a:solidFill>
                          <a:srgbClr val="000000"/>
                        </a:solidFill>
                        <a:effectLst/>
                        <a:latin typeface="Aptos Narrow"/>
                      </a:endParaRPr>
                    </a:p>
                  </a:txBody>
                  <a:tcPr marL="0" marR="0" marT="0" marB="0" anchor="b"/>
                </a:tc>
                <a:tc>
                  <a:txBody>
                    <a:bodyPr/>
                    <a:lstStyle/>
                    <a:p>
                      <a:pPr algn="ctr" fontAlgn="b"/>
                      <a:r>
                        <a:rPr lang="en-GB" sz="1800" b="1" u="none" strike="noStrike" dirty="0">
                          <a:effectLst/>
                        </a:rPr>
                        <a:t>Low </a:t>
                      </a:r>
                      <a:endParaRPr lang="en-GB" sz="1800" b="1" i="0" u="none" strike="noStrike" dirty="0">
                        <a:solidFill>
                          <a:srgbClr val="000000"/>
                        </a:solidFill>
                        <a:effectLst/>
                        <a:latin typeface="Aptos Narrow"/>
                      </a:endParaRPr>
                    </a:p>
                  </a:txBody>
                  <a:tcPr marL="0" marR="0" marT="0" marB="0" anchor="b"/>
                </a:tc>
                <a:tc>
                  <a:txBody>
                    <a:bodyPr/>
                    <a:lstStyle/>
                    <a:p>
                      <a:pPr algn="ctr" fontAlgn="b"/>
                      <a:r>
                        <a:rPr lang="en-GB" sz="1800" b="1" u="none" strike="noStrike" dirty="0">
                          <a:effectLst/>
                        </a:rPr>
                        <a:t>High</a:t>
                      </a:r>
                      <a:endParaRPr lang="en-GB" sz="18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929794973"/>
                  </a:ext>
                </a:extLst>
              </a:tr>
              <a:tr h="416560">
                <a:tc>
                  <a:txBody>
                    <a:bodyPr/>
                    <a:lstStyle/>
                    <a:p>
                      <a:pPr algn="l" fontAlgn="b"/>
                      <a:r>
                        <a:rPr lang="en-GB" sz="1800" u="none" strike="noStrike" dirty="0" smtClean="0">
                          <a:effectLst/>
                        </a:rPr>
                        <a:t> Additional </a:t>
                      </a:r>
                      <a:r>
                        <a:rPr lang="en-GB" sz="1800" u="none" strike="noStrike" dirty="0">
                          <a:effectLst/>
                        </a:rPr>
                        <a:t>deaths</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dirty="0">
                          <a:effectLst/>
                        </a:rPr>
                        <a:t>      6,192 </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dirty="0">
                          <a:effectLst/>
                        </a:rPr>
                        <a:t>      6,511 </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16976292"/>
                  </a:ext>
                </a:extLst>
              </a:tr>
              <a:tr h="416560">
                <a:tc>
                  <a:txBody>
                    <a:bodyPr/>
                    <a:lstStyle/>
                    <a:p>
                      <a:pPr algn="l" fontAlgn="b"/>
                      <a:r>
                        <a:rPr lang="en-GB" sz="1800" u="none" strike="noStrike" baseline="0" dirty="0" smtClean="0">
                          <a:effectLst/>
                        </a:rPr>
                        <a:t> </a:t>
                      </a:r>
                      <a:r>
                        <a:rPr lang="en-GB" sz="1800" u="none" strike="noStrike" baseline="0" dirty="0" smtClean="0">
                          <a:effectLst/>
                        </a:rPr>
                        <a:t>Years of life in good health (QALYs)</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a:effectLst/>
                        </a:rPr>
                        <a:t>  137,894 </a:t>
                      </a:r>
                      <a:endParaRPr lang="en-GB" sz="1800" b="0" i="0" u="none" strike="noStrike">
                        <a:solidFill>
                          <a:srgbClr val="000000"/>
                        </a:solidFill>
                        <a:effectLst/>
                        <a:latin typeface="Aptos Narrow"/>
                      </a:endParaRPr>
                    </a:p>
                  </a:txBody>
                  <a:tcPr marL="0" marR="0" marT="0" marB="0" anchor="b"/>
                </a:tc>
                <a:tc>
                  <a:txBody>
                    <a:bodyPr/>
                    <a:lstStyle/>
                    <a:p>
                      <a:pPr algn="r" fontAlgn="b"/>
                      <a:r>
                        <a:rPr lang="en-GB" sz="1800" u="none" strike="noStrike" dirty="0">
                          <a:effectLst/>
                        </a:rPr>
                        <a:t>  145,005 </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191101596"/>
                  </a:ext>
                </a:extLst>
              </a:tr>
              <a:tr h="416560">
                <a:tc>
                  <a:txBody>
                    <a:bodyPr/>
                    <a:lstStyle/>
                    <a:p>
                      <a:pPr algn="l" fontAlgn="b"/>
                      <a:r>
                        <a:rPr lang="en-GB" sz="1800" u="none" strike="noStrike" baseline="0" dirty="0" smtClean="0">
                          <a:effectLst/>
                        </a:rPr>
                        <a:t> Users c</a:t>
                      </a:r>
                      <a:r>
                        <a:rPr lang="en-GB" sz="1800" u="none" strike="noStrike" dirty="0" smtClean="0">
                          <a:effectLst/>
                        </a:rPr>
                        <a:t>are </a:t>
                      </a:r>
                      <a:r>
                        <a:rPr lang="en-GB" sz="1800" u="none" strike="noStrike" dirty="0">
                          <a:effectLst/>
                        </a:rPr>
                        <a:t>related </a:t>
                      </a:r>
                      <a:r>
                        <a:rPr lang="en-GB" sz="1800" u="none" strike="noStrike" dirty="0" smtClean="0">
                          <a:effectLst/>
                        </a:rPr>
                        <a:t>quality </a:t>
                      </a:r>
                      <a:r>
                        <a:rPr lang="en-GB" sz="1800" u="none" strike="noStrike" dirty="0">
                          <a:effectLst/>
                        </a:rPr>
                        <a:t>of life</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a:effectLst/>
                        </a:rPr>
                        <a:t>      2,631 </a:t>
                      </a:r>
                      <a:endParaRPr lang="en-GB" sz="1800" b="0" i="0" u="none" strike="noStrike">
                        <a:solidFill>
                          <a:srgbClr val="000000"/>
                        </a:solidFill>
                        <a:effectLst/>
                        <a:latin typeface="Aptos Narrow"/>
                      </a:endParaRPr>
                    </a:p>
                  </a:txBody>
                  <a:tcPr marL="0" marR="0" marT="0" marB="0" anchor="b"/>
                </a:tc>
                <a:tc>
                  <a:txBody>
                    <a:bodyPr/>
                    <a:lstStyle/>
                    <a:p>
                      <a:pPr algn="r" fontAlgn="b"/>
                      <a:r>
                        <a:rPr lang="en-GB" sz="1800" u="none" strike="noStrike" dirty="0">
                          <a:effectLst/>
                        </a:rPr>
                        <a:t>      4,873 </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4168208369"/>
                  </a:ext>
                </a:extLst>
              </a:tr>
              <a:tr h="416560">
                <a:tc>
                  <a:txBody>
                    <a:bodyPr/>
                    <a:lstStyle/>
                    <a:p>
                      <a:pPr algn="l" fontAlgn="b"/>
                      <a:r>
                        <a:rPr lang="en-GB" sz="1800" u="none" strike="noStrike" dirty="0" smtClean="0">
                          <a:effectLst/>
                        </a:rPr>
                        <a:t> Unpaid </a:t>
                      </a:r>
                      <a:r>
                        <a:rPr lang="en-GB" sz="1800" u="none" strike="noStrike" dirty="0">
                          <a:effectLst/>
                        </a:rPr>
                        <a:t>carers quality of life</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a:effectLst/>
                        </a:rPr>
                        <a:t>      5,349 </a:t>
                      </a:r>
                      <a:endParaRPr lang="en-GB" sz="1800" b="0" i="0" u="none" strike="noStrike">
                        <a:solidFill>
                          <a:srgbClr val="000000"/>
                        </a:solidFill>
                        <a:effectLst/>
                        <a:latin typeface="Aptos Narrow"/>
                      </a:endParaRPr>
                    </a:p>
                  </a:txBody>
                  <a:tcPr marL="0" marR="0" marT="0" marB="0" anchor="b"/>
                </a:tc>
                <a:tc>
                  <a:txBody>
                    <a:bodyPr/>
                    <a:lstStyle/>
                    <a:p>
                      <a:pPr algn="r" fontAlgn="b"/>
                      <a:r>
                        <a:rPr lang="en-GB" sz="1800" u="none" strike="noStrike" dirty="0">
                          <a:effectLst/>
                        </a:rPr>
                        <a:t>    11,449 </a:t>
                      </a:r>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518598832"/>
                  </a:ext>
                </a:extLst>
              </a:tr>
              <a:tr h="416560">
                <a:tc>
                  <a:txBody>
                    <a:bodyPr/>
                    <a:lstStyle/>
                    <a:p>
                      <a:pPr algn="l" fontAlgn="b"/>
                      <a:r>
                        <a:rPr lang="en-GB" sz="1800" u="none" strike="noStrike" dirty="0" smtClean="0">
                          <a:effectLst/>
                        </a:rPr>
                        <a:t> Total </a:t>
                      </a:r>
                      <a:r>
                        <a:rPr lang="en-GB" sz="1800" u="none" strike="noStrike" dirty="0">
                          <a:effectLst/>
                        </a:rPr>
                        <a:t>health and quality of life </a:t>
                      </a:r>
                      <a:r>
                        <a:rPr lang="en-GB" sz="1800" u="none" strike="noStrike" dirty="0" smtClean="0">
                          <a:effectLst/>
                        </a:rPr>
                        <a:t>effect (QALYs)</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b="1" u="none" strike="noStrike" dirty="0">
                          <a:effectLst/>
                        </a:rPr>
                        <a:t>  145,874 </a:t>
                      </a:r>
                      <a:endParaRPr lang="en-GB" sz="1800" b="1" i="0" u="none" strike="noStrike" dirty="0">
                        <a:solidFill>
                          <a:srgbClr val="000000"/>
                        </a:solidFill>
                        <a:effectLst/>
                        <a:latin typeface="Aptos Narrow"/>
                      </a:endParaRPr>
                    </a:p>
                  </a:txBody>
                  <a:tcPr marL="0" marR="0" marT="0" marB="0" anchor="b"/>
                </a:tc>
                <a:tc>
                  <a:txBody>
                    <a:bodyPr/>
                    <a:lstStyle/>
                    <a:p>
                      <a:pPr algn="r" fontAlgn="b"/>
                      <a:r>
                        <a:rPr lang="en-GB" sz="1800" b="1" u="none" strike="noStrike" dirty="0">
                          <a:effectLst/>
                        </a:rPr>
                        <a:t>  161,326 </a:t>
                      </a:r>
                      <a:endParaRPr lang="en-GB" sz="18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525944511"/>
                  </a:ext>
                </a:extLst>
              </a:tr>
              <a:tr h="229327">
                <a:tc>
                  <a:txBody>
                    <a:bodyPr/>
                    <a:lstStyle/>
                    <a:p>
                      <a:pPr algn="l" fontAlgn="b"/>
                      <a:endParaRPr lang="en-GB" sz="1800" b="0" i="0" u="none" strike="noStrike" dirty="0">
                        <a:solidFill>
                          <a:srgbClr val="000000"/>
                        </a:solidFill>
                        <a:effectLst/>
                        <a:latin typeface="Aptos Narrow"/>
                      </a:endParaRPr>
                    </a:p>
                  </a:txBody>
                  <a:tcPr marL="0" marR="0" marT="0" marB="0" anchor="b"/>
                </a:tc>
                <a:tc>
                  <a:txBody>
                    <a:bodyPr/>
                    <a:lstStyle/>
                    <a:p>
                      <a:pPr algn="r" fontAlgn="b"/>
                      <a:endParaRPr lang="en-GB" sz="1800" b="0" i="0" u="none" strike="noStrike" dirty="0">
                        <a:solidFill>
                          <a:srgbClr val="000000"/>
                        </a:solidFill>
                        <a:effectLst/>
                        <a:latin typeface="Aptos Narrow"/>
                      </a:endParaRPr>
                    </a:p>
                  </a:txBody>
                  <a:tcPr marL="0" marR="0" marT="0" marB="0" anchor="b"/>
                </a:tc>
                <a:tc>
                  <a:txBody>
                    <a:bodyPr/>
                    <a:lstStyle/>
                    <a:p>
                      <a:pPr algn="r" fontAlgn="b"/>
                      <a:endParaRPr lang="en-GB" sz="1800" b="0"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3318894615"/>
                  </a:ext>
                </a:extLst>
              </a:tr>
              <a:tr h="416560">
                <a:tc>
                  <a:txBody>
                    <a:bodyPr/>
                    <a:lstStyle/>
                    <a:p>
                      <a:pPr algn="l" fontAlgn="b"/>
                      <a:r>
                        <a:rPr lang="en-GB" sz="1800" u="none" strike="noStrike" dirty="0" smtClean="0">
                          <a:effectLst/>
                        </a:rPr>
                        <a:t> Total </a:t>
                      </a:r>
                      <a:r>
                        <a:rPr lang="en-GB" sz="1800" u="none" strike="noStrike" dirty="0">
                          <a:effectLst/>
                        </a:rPr>
                        <a:t>value </a:t>
                      </a:r>
                      <a:r>
                        <a:rPr lang="en-GB" sz="1800" u="none" strike="noStrike" dirty="0" smtClean="0">
                          <a:effectLst/>
                        </a:rPr>
                        <a:t>(HMT) of </a:t>
                      </a:r>
                      <a:r>
                        <a:rPr lang="en-GB" sz="1800" u="none" strike="noStrike" dirty="0">
                          <a:effectLst/>
                        </a:rPr>
                        <a:t>health and care effects </a:t>
                      </a:r>
                      <a:r>
                        <a:rPr lang="en-GB" sz="1800" u="none" strike="noStrike" dirty="0" smtClean="0">
                          <a:effectLst/>
                        </a:rPr>
                        <a:t> (£m)</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a:effectLst/>
                        </a:rPr>
                        <a:t>£10,211</a:t>
                      </a:r>
                      <a:endParaRPr lang="en-GB" sz="1800" b="1" i="0" u="none" strike="noStrike">
                        <a:solidFill>
                          <a:srgbClr val="000000"/>
                        </a:solidFill>
                        <a:effectLst/>
                        <a:latin typeface="Aptos Narrow"/>
                      </a:endParaRPr>
                    </a:p>
                  </a:txBody>
                  <a:tcPr marL="0" marR="0" marT="0" marB="0" anchor="b"/>
                </a:tc>
                <a:tc>
                  <a:txBody>
                    <a:bodyPr/>
                    <a:lstStyle/>
                    <a:p>
                      <a:pPr algn="r" fontAlgn="b"/>
                      <a:r>
                        <a:rPr lang="en-GB" sz="1800" u="none" strike="noStrike" dirty="0">
                          <a:effectLst/>
                        </a:rPr>
                        <a:t>£11,293</a:t>
                      </a:r>
                      <a:endParaRPr lang="en-GB" sz="18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2701736349"/>
                  </a:ext>
                </a:extLst>
              </a:tr>
              <a:tr h="416560">
                <a:tc>
                  <a:txBody>
                    <a:bodyPr/>
                    <a:lstStyle/>
                    <a:p>
                      <a:pPr algn="l" fontAlgn="b"/>
                      <a:r>
                        <a:rPr lang="en-GB" sz="1800" u="none" strike="noStrike" dirty="0" smtClean="0">
                          <a:effectLst/>
                        </a:rPr>
                        <a:t> Total </a:t>
                      </a:r>
                      <a:r>
                        <a:rPr lang="en-GB" sz="1800" u="none" strike="noStrike" dirty="0">
                          <a:effectLst/>
                        </a:rPr>
                        <a:t>impact on economic growth (£m)</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u="none" strike="noStrike">
                          <a:effectLst/>
                        </a:rPr>
                        <a:t>£6,707</a:t>
                      </a:r>
                      <a:endParaRPr lang="en-GB" sz="1800" b="1" i="0" u="none" strike="noStrike">
                        <a:solidFill>
                          <a:srgbClr val="000000"/>
                        </a:solidFill>
                        <a:effectLst/>
                        <a:latin typeface="Aptos Narrow"/>
                      </a:endParaRPr>
                    </a:p>
                  </a:txBody>
                  <a:tcPr marL="0" marR="0" marT="0" marB="0" anchor="b"/>
                </a:tc>
                <a:tc>
                  <a:txBody>
                    <a:bodyPr/>
                    <a:lstStyle/>
                    <a:p>
                      <a:pPr algn="r" fontAlgn="b"/>
                      <a:r>
                        <a:rPr lang="en-GB" sz="1800" u="none" strike="noStrike" dirty="0">
                          <a:effectLst/>
                        </a:rPr>
                        <a:t>£8,825</a:t>
                      </a:r>
                      <a:endParaRPr lang="en-GB" sz="18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676679207"/>
                  </a:ext>
                </a:extLst>
              </a:tr>
              <a:tr h="416560">
                <a:tc>
                  <a:txBody>
                    <a:bodyPr/>
                    <a:lstStyle/>
                    <a:p>
                      <a:pPr algn="l" fontAlgn="b"/>
                      <a:r>
                        <a:rPr lang="en-GB" sz="1800" u="none" strike="noStrike" dirty="0" smtClean="0">
                          <a:effectLst/>
                        </a:rPr>
                        <a:t> Total </a:t>
                      </a:r>
                      <a:r>
                        <a:rPr lang="en-GB" sz="1800" u="none" strike="noStrike" dirty="0">
                          <a:effectLst/>
                        </a:rPr>
                        <a:t>value of the real costs of £1bn </a:t>
                      </a:r>
                      <a:endParaRPr lang="en-GB" sz="1800" b="0" i="0" u="none" strike="noStrike" dirty="0">
                        <a:solidFill>
                          <a:srgbClr val="000000"/>
                        </a:solidFill>
                        <a:effectLst/>
                        <a:latin typeface="Aptos Narrow"/>
                      </a:endParaRPr>
                    </a:p>
                  </a:txBody>
                  <a:tcPr marL="0" marR="0" marT="0" marB="0" anchor="b"/>
                </a:tc>
                <a:tc>
                  <a:txBody>
                    <a:bodyPr/>
                    <a:lstStyle/>
                    <a:p>
                      <a:pPr algn="r" fontAlgn="b"/>
                      <a:r>
                        <a:rPr lang="en-GB" sz="1800" b="1" u="none" strike="noStrike" dirty="0">
                          <a:effectLst/>
                        </a:rPr>
                        <a:t>£16,918</a:t>
                      </a:r>
                      <a:endParaRPr lang="en-GB" sz="1800" b="1" i="0" u="none" strike="noStrike" dirty="0">
                        <a:solidFill>
                          <a:srgbClr val="000000"/>
                        </a:solidFill>
                        <a:effectLst/>
                        <a:latin typeface="Aptos Narrow"/>
                      </a:endParaRPr>
                    </a:p>
                  </a:txBody>
                  <a:tcPr marL="0" marR="0" marT="0" marB="0" anchor="b"/>
                </a:tc>
                <a:tc>
                  <a:txBody>
                    <a:bodyPr/>
                    <a:lstStyle/>
                    <a:p>
                      <a:pPr algn="r" fontAlgn="b"/>
                      <a:r>
                        <a:rPr lang="en-GB" sz="1800" b="1" u="none" strike="noStrike" dirty="0">
                          <a:effectLst/>
                        </a:rPr>
                        <a:t>£20,117</a:t>
                      </a:r>
                      <a:endParaRPr lang="en-GB" sz="1800" b="1" i="0" u="none" strike="noStrike" dirty="0">
                        <a:solidFill>
                          <a:srgbClr val="000000"/>
                        </a:solidFill>
                        <a:effectLst/>
                        <a:latin typeface="Aptos Narrow"/>
                      </a:endParaRPr>
                    </a:p>
                  </a:txBody>
                  <a:tcPr marL="0" marR="0" marT="0" marB="0" anchor="b"/>
                </a:tc>
                <a:extLst>
                  <a:ext uri="{0D108BD9-81ED-4DB2-BD59-A6C34878D82A}">
                    <a16:rowId xmlns:a16="http://schemas.microsoft.com/office/drawing/2014/main" val="1227804378"/>
                  </a:ext>
                </a:extLst>
              </a:tr>
            </a:tbl>
          </a:graphicData>
        </a:graphic>
      </p:graphicFrame>
      <p:sp>
        <p:nvSpPr>
          <p:cNvPr id="7" name="Title 1"/>
          <p:cNvSpPr txBox="1">
            <a:spLocks/>
          </p:cNvSpPr>
          <p:nvPr/>
        </p:nvSpPr>
        <p:spPr>
          <a:xfrm>
            <a:off x="345621" y="4918901"/>
            <a:ext cx="8609691"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US" sz="2400" dirty="0" smtClean="0">
                <a:solidFill>
                  <a:schemeClr val="tx1"/>
                </a:solidFill>
              </a:rPr>
              <a:t>Scotland 9%-12%, Wales 5%-6%, Northern Ireland 3%-4% </a:t>
            </a:r>
            <a:r>
              <a:rPr lang="en-GB" sz="2400" dirty="0" smtClean="0">
                <a:solidFill>
                  <a:schemeClr val="tx1"/>
                </a:solidFill>
              </a:rPr>
              <a:t/>
            </a:r>
            <a:br>
              <a:rPr lang="en-GB" sz="2400" dirty="0" smtClean="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374631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1AFC6-E1CC-5FB7-4107-F12344916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38B77-E93C-B17F-B305-4DDA709AEB30}"/>
              </a:ext>
            </a:extLst>
          </p:cNvPr>
          <p:cNvSpPr>
            <a:spLocks noGrp="1"/>
          </p:cNvSpPr>
          <p:nvPr>
            <p:ph type="title"/>
          </p:nvPr>
        </p:nvSpPr>
        <p:spPr/>
        <p:txBody>
          <a:bodyPr/>
          <a:lstStyle/>
          <a:p>
            <a:r>
              <a:rPr lang="en-GB" sz="2800" b="1" dirty="0" smtClean="0">
                <a:solidFill>
                  <a:srgbClr val="ADB43A"/>
                </a:solidFill>
                <a:latin typeface="Arial"/>
                <a:cs typeface="Arial"/>
              </a:rPr>
              <a:t>Dynamic </a:t>
            </a:r>
            <a:r>
              <a:rPr lang="en-GB" sz="2800" b="1" dirty="0">
                <a:solidFill>
                  <a:srgbClr val="ADB43A"/>
                </a:solidFill>
                <a:latin typeface="Arial"/>
                <a:cs typeface="Arial"/>
              </a:rPr>
              <a:t>effects of global differential pricing</a:t>
            </a:r>
            <a:endParaRPr lang="en-GB" dirty="0"/>
          </a:p>
        </p:txBody>
      </p:sp>
      <p:sp>
        <p:nvSpPr>
          <p:cNvPr id="3" name="Content Placeholder 2">
            <a:extLst>
              <a:ext uri="{FF2B5EF4-FFF2-40B4-BE49-F238E27FC236}">
                <a16:creationId xmlns:a16="http://schemas.microsoft.com/office/drawing/2014/main" id="{245472CE-7327-2599-5866-36F8F88BB234}"/>
              </a:ext>
            </a:extLst>
          </p:cNvPr>
          <p:cNvSpPr>
            <a:spLocks noGrp="1"/>
          </p:cNvSpPr>
          <p:nvPr>
            <p:ph idx="1"/>
          </p:nvPr>
        </p:nvSpPr>
        <p:spPr/>
        <p:txBody>
          <a:bodyPr/>
          <a:lstStyle/>
          <a:p>
            <a:r>
              <a:rPr lang="en-GB" dirty="0"/>
              <a:t>Quantitative modelling of international pricing policies</a:t>
            </a:r>
          </a:p>
          <a:p>
            <a:r>
              <a:rPr lang="en-GB" dirty="0"/>
              <a:t>Uses empirical evidence linking global payment to new drug development to account for long-term effect of policies on innovation and therefore health</a:t>
            </a:r>
          </a:p>
          <a:p>
            <a:r>
              <a:rPr lang="en-GB" dirty="0"/>
              <a:t>Also accounts for country-specific benefits and health opportunity costs of each policy in the patent and post-patent periods</a:t>
            </a:r>
          </a:p>
          <a:p>
            <a:pPr lvl="1"/>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36463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8F70-A9BD-35D4-E8FC-891DE50553BB}"/>
              </a:ext>
            </a:extLst>
          </p:cNvPr>
          <p:cNvSpPr>
            <a:spLocks noGrp="1"/>
          </p:cNvSpPr>
          <p:nvPr>
            <p:ph type="title"/>
          </p:nvPr>
        </p:nvSpPr>
        <p:spPr/>
        <p:txBody>
          <a:bodyPr/>
          <a:lstStyle/>
          <a:p>
            <a:r>
              <a:rPr lang="en-GB" sz="2800" b="1" dirty="0" smtClean="0">
                <a:solidFill>
                  <a:srgbClr val="ADB43A"/>
                </a:solidFill>
                <a:latin typeface="Arial"/>
                <a:cs typeface="Arial"/>
              </a:rPr>
              <a:t>Policies </a:t>
            </a:r>
            <a:r>
              <a:rPr lang="en-GB" sz="2800" b="1" dirty="0">
                <a:solidFill>
                  <a:srgbClr val="ADB43A"/>
                </a:solidFill>
                <a:latin typeface="Arial"/>
                <a:cs typeface="Arial"/>
              </a:rPr>
              <a:t>compared</a:t>
            </a:r>
            <a:endParaRPr lang="en-GB" dirty="0"/>
          </a:p>
        </p:txBody>
      </p:sp>
      <p:graphicFrame>
        <p:nvGraphicFramePr>
          <p:cNvPr id="4" name="Table 3">
            <a:extLst>
              <a:ext uri="{FF2B5EF4-FFF2-40B4-BE49-F238E27FC236}">
                <a16:creationId xmlns:a16="http://schemas.microsoft.com/office/drawing/2014/main" id="{6322614C-804E-461F-54A9-71196422BE54}"/>
              </a:ext>
            </a:extLst>
          </p:cNvPr>
          <p:cNvGraphicFramePr>
            <a:graphicFrameLocks noGrp="1"/>
          </p:cNvGraphicFramePr>
          <p:nvPr>
            <p:extLst/>
          </p:nvPr>
        </p:nvGraphicFramePr>
        <p:xfrm>
          <a:off x="833546" y="1431564"/>
          <a:ext cx="6842092" cy="2291654"/>
        </p:xfrm>
        <a:graphic>
          <a:graphicData uri="http://schemas.openxmlformats.org/drawingml/2006/table">
            <a:tbl>
              <a:tblPr firstRow="1" bandRow="1">
                <a:tableStyleId>{5C22544A-7EE6-4342-B048-85BDC9FD1C3A}</a:tableStyleId>
              </a:tblPr>
              <a:tblGrid>
                <a:gridCol w="3938496">
                  <a:extLst>
                    <a:ext uri="{9D8B030D-6E8A-4147-A177-3AD203B41FA5}">
                      <a16:colId xmlns:a16="http://schemas.microsoft.com/office/drawing/2014/main" val="2111725017"/>
                    </a:ext>
                  </a:extLst>
                </a:gridCol>
                <a:gridCol w="1418514">
                  <a:extLst>
                    <a:ext uri="{9D8B030D-6E8A-4147-A177-3AD203B41FA5}">
                      <a16:colId xmlns:a16="http://schemas.microsoft.com/office/drawing/2014/main" val="2798167142"/>
                    </a:ext>
                  </a:extLst>
                </a:gridCol>
                <a:gridCol w="1485082">
                  <a:extLst>
                    <a:ext uri="{9D8B030D-6E8A-4147-A177-3AD203B41FA5}">
                      <a16:colId xmlns:a16="http://schemas.microsoft.com/office/drawing/2014/main" val="3311725039"/>
                    </a:ext>
                  </a:extLst>
                </a:gridCol>
              </a:tblGrid>
              <a:tr h="420329">
                <a:tc>
                  <a:txBody>
                    <a:bodyPr/>
                    <a:lstStyle/>
                    <a:p>
                      <a:r>
                        <a:rPr lang="en-GB" sz="1600" dirty="0" smtClean="0"/>
                        <a:t>Policy</a:t>
                      </a:r>
                      <a:endParaRPr lang="en-GB" sz="1600" dirty="0"/>
                    </a:p>
                  </a:txBody>
                  <a:tcPr marL="68580" marR="68580" marT="34290" marB="34290"/>
                </a:tc>
                <a:tc>
                  <a:txBody>
                    <a:bodyPr/>
                    <a:lstStyle/>
                    <a:p>
                      <a:r>
                        <a:rPr lang="en-GB" sz="1600" dirty="0" smtClean="0"/>
                        <a:t>US</a:t>
                      </a:r>
                      <a:endParaRPr lang="en-GB" sz="1600" dirty="0"/>
                    </a:p>
                  </a:txBody>
                  <a:tcPr marL="68580" marR="68580" marT="34290" marB="34290"/>
                </a:tc>
                <a:tc>
                  <a:txBody>
                    <a:bodyPr/>
                    <a:lstStyle/>
                    <a:p>
                      <a:r>
                        <a:rPr lang="en-GB" sz="1600" dirty="0" err="1" smtClean="0"/>
                        <a:t>RoW</a:t>
                      </a:r>
                      <a:endParaRPr lang="en-GB" sz="1600" dirty="0"/>
                    </a:p>
                  </a:txBody>
                  <a:tcPr marL="68580" marR="68580" marT="34290" marB="34290"/>
                </a:tc>
                <a:extLst>
                  <a:ext uri="{0D108BD9-81ED-4DB2-BD59-A6C34878D82A}">
                    <a16:rowId xmlns:a16="http://schemas.microsoft.com/office/drawing/2014/main" val="2526251704"/>
                  </a:ext>
                </a:extLst>
              </a:tr>
              <a:tr h="420329">
                <a:tc>
                  <a:txBody>
                    <a:bodyPr/>
                    <a:lstStyle/>
                    <a:p>
                      <a:r>
                        <a:rPr lang="en-GB" sz="1600" dirty="0"/>
                        <a:t>Politically set approval norm </a:t>
                      </a:r>
                      <a:r>
                        <a:rPr lang="en-GB" sz="1600" dirty="0" smtClean="0"/>
                        <a:t>(status </a:t>
                      </a:r>
                      <a:r>
                        <a:rPr lang="en-GB" sz="1600" dirty="0"/>
                        <a:t>quo)</a:t>
                      </a:r>
                    </a:p>
                  </a:txBody>
                  <a:tcPr marL="68580" marR="68580" marT="34290" marB="34290"/>
                </a:tc>
                <a:tc>
                  <a:txBody>
                    <a:bodyPr/>
                    <a:lstStyle/>
                    <a:p>
                      <a:pPr algn="r"/>
                      <a:r>
                        <a:rPr lang="en-GB" sz="1600" dirty="0"/>
                        <a:t>$200,000/QALY</a:t>
                      </a:r>
                    </a:p>
                  </a:txBody>
                  <a:tcPr marL="68580" marR="68580" marT="34290" marB="34290"/>
                </a:tc>
                <a:tc>
                  <a:txBody>
                    <a:bodyPr/>
                    <a:lstStyle/>
                    <a:p>
                      <a:pPr algn="r"/>
                      <a:r>
                        <a:rPr lang="en-GB" sz="1600" dirty="0"/>
                        <a:t>$40,000/QALY</a:t>
                      </a:r>
                    </a:p>
                  </a:txBody>
                  <a:tcPr marL="68580" marR="68580" marT="34290" marB="34290"/>
                </a:tc>
                <a:extLst>
                  <a:ext uri="{0D108BD9-81ED-4DB2-BD59-A6C34878D82A}">
                    <a16:rowId xmlns:a16="http://schemas.microsoft.com/office/drawing/2014/main" val="211887837"/>
                  </a:ext>
                </a:extLst>
              </a:tr>
              <a:tr h="725498">
                <a:tc>
                  <a:txBody>
                    <a:bodyPr/>
                    <a:lstStyle/>
                    <a:p>
                      <a:r>
                        <a:rPr lang="en-GB" sz="1600" dirty="0"/>
                        <a:t>Countries use measure of health opportunity cost to assess value for money </a:t>
                      </a:r>
                    </a:p>
                  </a:txBody>
                  <a:tcPr marL="68580" marR="68580" marT="34290" marB="34290"/>
                </a:tc>
                <a:tc>
                  <a:txBody>
                    <a:bodyPr/>
                    <a:lstStyle/>
                    <a:p>
                      <a:pPr algn="r"/>
                      <a:r>
                        <a:rPr lang="en-GB" sz="1600" dirty="0"/>
                        <a:t>$100,000/QALY</a:t>
                      </a:r>
                    </a:p>
                  </a:txBody>
                  <a:tcPr marL="68580" marR="68580" marT="34290" marB="34290"/>
                </a:tc>
                <a:tc>
                  <a:txBody>
                    <a:bodyPr/>
                    <a:lstStyle/>
                    <a:p>
                      <a:pPr algn="r"/>
                      <a:r>
                        <a:rPr lang="en-GB" sz="1600" dirty="0"/>
                        <a:t>$20,000/QALY</a:t>
                      </a:r>
                    </a:p>
                  </a:txBody>
                  <a:tcPr marL="68580" marR="68580" marT="34290" marB="34290"/>
                </a:tc>
                <a:extLst>
                  <a:ext uri="{0D108BD9-81ED-4DB2-BD59-A6C34878D82A}">
                    <a16:rowId xmlns:a16="http://schemas.microsoft.com/office/drawing/2014/main" val="901742412"/>
                  </a:ext>
                </a:extLst>
              </a:tr>
              <a:tr h="725498">
                <a:tc>
                  <a:txBody>
                    <a:bodyPr/>
                    <a:lstStyle/>
                    <a:p>
                      <a:r>
                        <a:rPr lang="en-GB" sz="1600" dirty="0"/>
                        <a:t>Countries harmonise prices at US measure of health opportunity cost</a:t>
                      </a:r>
                    </a:p>
                  </a:txBody>
                  <a:tcPr marL="68580" marR="68580" marT="34290" marB="34290"/>
                </a:tc>
                <a:tc>
                  <a:txBody>
                    <a:bodyPr/>
                    <a:lstStyle/>
                    <a:p>
                      <a:pPr algn="r"/>
                      <a:r>
                        <a:rPr lang="en-GB" sz="1600" dirty="0"/>
                        <a:t>$100,000/QALY</a:t>
                      </a:r>
                    </a:p>
                  </a:txBody>
                  <a:tcPr marL="68580" marR="68580" marT="34290" marB="34290"/>
                </a:tc>
                <a:tc>
                  <a:txBody>
                    <a:bodyPr/>
                    <a:lstStyle/>
                    <a:p>
                      <a:pPr algn="r"/>
                      <a:r>
                        <a:rPr lang="en-GB" sz="1600" dirty="0"/>
                        <a:t>$100,000/QALY</a:t>
                      </a:r>
                    </a:p>
                  </a:txBody>
                  <a:tcPr marL="68580" marR="68580" marT="34290" marB="34290"/>
                </a:tc>
                <a:extLst>
                  <a:ext uri="{0D108BD9-81ED-4DB2-BD59-A6C34878D82A}">
                    <a16:rowId xmlns:a16="http://schemas.microsoft.com/office/drawing/2014/main" val="3994722548"/>
                  </a:ext>
                </a:extLst>
              </a:tr>
            </a:tbl>
          </a:graphicData>
        </a:graphic>
      </p:graphicFrame>
      <p:sp>
        <p:nvSpPr>
          <p:cNvPr id="6" name="TextBox 5">
            <a:extLst>
              <a:ext uri="{FF2B5EF4-FFF2-40B4-BE49-F238E27FC236}">
                <a16:creationId xmlns:a16="http://schemas.microsoft.com/office/drawing/2014/main" id="{0A2799C2-CAEB-7E6E-2A8A-8B01F7BD7843}"/>
              </a:ext>
            </a:extLst>
          </p:cNvPr>
          <p:cNvSpPr txBox="1"/>
          <p:nvPr/>
        </p:nvSpPr>
        <p:spPr>
          <a:xfrm>
            <a:off x="833546" y="4346357"/>
            <a:ext cx="5987145" cy="461665"/>
          </a:xfrm>
          <a:prstGeom prst="rect">
            <a:avLst/>
          </a:prstGeom>
          <a:noFill/>
        </p:spPr>
        <p:txBody>
          <a:bodyPr wrap="square" rtlCol="0">
            <a:spAutoFit/>
          </a:bodyPr>
          <a:lstStyle/>
          <a:p>
            <a:r>
              <a:rPr lang="en-GB" sz="1200" dirty="0"/>
              <a:t>Woods B, Ochalek J, </a:t>
            </a:r>
            <a:r>
              <a:rPr lang="en-GB" sz="1200" dirty="0" err="1"/>
              <a:t>Sculpher</a:t>
            </a:r>
            <a:r>
              <a:rPr lang="en-GB" sz="1200" dirty="0"/>
              <a:t> M, Claxton K</a:t>
            </a:r>
            <a:r>
              <a:rPr lang="en-GB" sz="1200" i="1" dirty="0"/>
              <a:t>. Dynamic efficiency in a global market for pharmaceuticals</a:t>
            </a:r>
            <a:r>
              <a:rPr lang="en-GB" sz="1200" dirty="0"/>
              <a:t>. Health Economics Study Group (HESG) paper. December 2025.</a:t>
            </a:r>
          </a:p>
        </p:txBody>
      </p:sp>
    </p:spTree>
    <p:extLst>
      <p:ext uri="{BB962C8B-B14F-4D97-AF65-F5344CB8AC3E}">
        <p14:creationId xmlns:p14="http://schemas.microsoft.com/office/powerpoint/2010/main" val="2202742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D865F-205D-2DCC-4BB4-A6D49666E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6230C6-ECAE-3768-2399-FDEAAE8AB7FB}"/>
              </a:ext>
            </a:extLst>
          </p:cNvPr>
          <p:cNvSpPr>
            <a:spLocks noGrp="1"/>
          </p:cNvSpPr>
          <p:nvPr>
            <p:ph type="title"/>
          </p:nvPr>
        </p:nvSpPr>
        <p:spPr/>
        <p:txBody>
          <a:bodyPr>
            <a:normAutofit/>
          </a:bodyPr>
          <a:lstStyle/>
          <a:p>
            <a:r>
              <a:rPr lang="en-GB" sz="2800" b="1" dirty="0" smtClean="0">
                <a:solidFill>
                  <a:srgbClr val="ADB43A"/>
                </a:solidFill>
                <a:latin typeface="Arial"/>
                <a:cs typeface="Arial"/>
              </a:rPr>
              <a:t>Summary </a:t>
            </a:r>
            <a:r>
              <a:rPr lang="en-GB" sz="2800" b="1" dirty="0">
                <a:solidFill>
                  <a:srgbClr val="ADB43A"/>
                </a:solidFill>
                <a:latin typeface="Arial"/>
                <a:cs typeface="Arial"/>
              </a:rPr>
              <a:t>of key findings</a:t>
            </a:r>
            <a:endParaRPr lang="en-GB" sz="2800" dirty="0"/>
          </a:p>
        </p:txBody>
      </p:sp>
      <p:sp>
        <p:nvSpPr>
          <p:cNvPr id="5" name="TextBox 4">
            <a:extLst>
              <a:ext uri="{FF2B5EF4-FFF2-40B4-BE49-F238E27FC236}">
                <a16:creationId xmlns:a16="http://schemas.microsoft.com/office/drawing/2014/main" id="{0A2799C2-CAEB-7E6E-2A8A-8B01F7BD7843}"/>
              </a:ext>
            </a:extLst>
          </p:cNvPr>
          <p:cNvSpPr txBox="1"/>
          <p:nvPr/>
        </p:nvSpPr>
        <p:spPr>
          <a:xfrm>
            <a:off x="631369" y="4715076"/>
            <a:ext cx="5987145" cy="461665"/>
          </a:xfrm>
          <a:prstGeom prst="rect">
            <a:avLst/>
          </a:prstGeom>
          <a:noFill/>
        </p:spPr>
        <p:txBody>
          <a:bodyPr wrap="square" rtlCol="0">
            <a:spAutoFit/>
          </a:bodyPr>
          <a:lstStyle/>
          <a:p>
            <a:r>
              <a:rPr lang="en-GB" sz="1200" dirty="0"/>
              <a:t>Woods B, Ochalek J, </a:t>
            </a:r>
            <a:r>
              <a:rPr lang="en-GB" sz="1200" dirty="0" err="1"/>
              <a:t>Sculpher</a:t>
            </a:r>
            <a:r>
              <a:rPr lang="en-GB" sz="1200" dirty="0"/>
              <a:t> M, Claxton K</a:t>
            </a:r>
            <a:r>
              <a:rPr lang="en-GB" sz="1200" i="1" dirty="0"/>
              <a:t>. Dynamic efficiency in a global market for pharmaceuticals</a:t>
            </a:r>
            <a:r>
              <a:rPr lang="en-GB" sz="1200" dirty="0"/>
              <a:t>. Health Economics Study Group (HESG) paper. December 2025.</a:t>
            </a:r>
          </a:p>
        </p:txBody>
      </p:sp>
      <p:graphicFrame>
        <p:nvGraphicFramePr>
          <p:cNvPr id="3" name="Table 2">
            <a:extLst>
              <a:ext uri="{FF2B5EF4-FFF2-40B4-BE49-F238E27FC236}">
                <a16:creationId xmlns:a16="http://schemas.microsoft.com/office/drawing/2014/main" id="{7D875A5A-F76D-ACB6-CAB1-851EDE49BE2C}"/>
              </a:ext>
            </a:extLst>
          </p:cNvPr>
          <p:cNvGraphicFramePr>
            <a:graphicFrameLocks noGrp="1"/>
          </p:cNvGraphicFramePr>
          <p:nvPr>
            <p:extLst/>
          </p:nvPr>
        </p:nvGraphicFramePr>
        <p:xfrm>
          <a:off x="570593" y="1246393"/>
          <a:ext cx="8210551" cy="3268980"/>
        </p:xfrm>
        <a:graphic>
          <a:graphicData uri="http://schemas.openxmlformats.org/drawingml/2006/table">
            <a:tbl>
              <a:tblPr firstRow="1" bandRow="1">
                <a:tableStyleId>{5C22544A-7EE6-4342-B048-85BDC9FD1C3A}</a:tableStyleId>
              </a:tblPr>
              <a:tblGrid>
                <a:gridCol w="2166287">
                  <a:extLst>
                    <a:ext uri="{9D8B030D-6E8A-4147-A177-3AD203B41FA5}">
                      <a16:colId xmlns:a16="http://schemas.microsoft.com/office/drawing/2014/main" val="2111725017"/>
                    </a:ext>
                  </a:extLst>
                </a:gridCol>
                <a:gridCol w="797349">
                  <a:extLst>
                    <a:ext uri="{9D8B030D-6E8A-4147-A177-3AD203B41FA5}">
                      <a16:colId xmlns:a16="http://schemas.microsoft.com/office/drawing/2014/main" val="2798167142"/>
                    </a:ext>
                  </a:extLst>
                </a:gridCol>
                <a:gridCol w="1690915">
                  <a:extLst>
                    <a:ext uri="{9D8B030D-6E8A-4147-A177-3AD203B41FA5}">
                      <a16:colId xmlns:a16="http://schemas.microsoft.com/office/drawing/2014/main" val="3311725039"/>
                    </a:ext>
                  </a:extLst>
                </a:gridCol>
                <a:gridCol w="1560285">
                  <a:extLst>
                    <a:ext uri="{9D8B030D-6E8A-4147-A177-3AD203B41FA5}">
                      <a16:colId xmlns:a16="http://schemas.microsoft.com/office/drawing/2014/main" val="1630252250"/>
                    </a:ext>
                  </a:extLst>
                </a:gridCol>
                <a:gridCol w="1995715">
                  <a:extLst>
                    <a:ext uri="{9D8B030D-6E8A-4147-A177-3AD203B41FA5}">
                      <a16:colId xmlns:a16="http://schemas.microsoft.com/office/drawing/2014/main" val="728216438"/>
                    </a:ext>
                  </a:extLst>
                </a:gridCol>
              </a:tblGrid>
              <a:tr h="377190">
                <a:tc rowSpan="2">
                  <a:txBody>
                    <a:bodyPr/>
                    <a:lstStyle/>
                    <a:p>
                      <a:r>
                        <a:rPr lang="en-GB" sz="1600" dirty="0"/>
                        <a:t>Policy</a:t>
                      </a:r>
                    </a:p>
                  </a:txBody>
                  <a:tcPr marL="68580" marR="68580" marT="34290" marB="34290"/>
                </a:tc>
                <a:tc rowSpan="2">
                  <a:txBody>
                    <a:bodyPr/>
                    <a:lstStyle/>
                    <a:p>
                      <a:r>
                        <a:rPr lang="en-GB" sz="1600" dirty="0" smtClean="0"/>
                        <a:t>Price </a:t>
                      </a:r>
                      <a:r>
                        <a:rPr lang="en-GB" sz="1600" dirty="0"/>
                        <a:t>as % US</a:t>
                      </a:r>
                    </a:p>
                  </a:txBody>
                  <a:tcPr marL="68580" marR="68580" marT="34290" marB="34290"/>
                </a:tc>
                <a:tc rowSpan="2">
                  <a:txBody>
                    <a:bodyPr/>
                    <a:lstStyle/>
                    <a:p>
                      <a:r>
                        <a:rPr lang="en-GB" sz="1600" dirty="0"/>
                        <a:t>Number of new drugs developed*</a:t>
                      </a:r>
                    </a:p>
                  </a:txBody>
                  <a:tcPr marL="68580" marR="68580" marT="34290" marB="34290"/>
                </a:tc>
                <a:tc gridSpan="2">
                  <a:txBody>
                    <a:bodyPr/>
                    <a:lstStyle/>
                    <a:p>
                      <a:r>
                        <a:rPr lang="en-GB" sz="1600" dirty="0"/>
                        <a:t>Long-term </a:t>
                      </a:r>
                      <a:r>
                        <a:rPr lang="en-GB" sz="1600" dirty="0" smtClean="0"/>
                        <a:t>net health benefits </a:t>
                      </a:r>
                      <a:r>
                        <a:rPr lang="en-GB" sz="1600" dirty="0"/>
                        <a:t>per drug currently developed </a:t>
                      </a:r>
                      <a:r>
                        <a:rPr lang="en-GB" sz="1600" dirty="0" smtClean="0"/>
                        <a:t>(QALYS, </a:t>
                      </a:r>
                      <a:r>
                        <a:rPr lang="en-GB" sz="1600" dirty="0" err="1" smtClean="0"/>
                        <a:t>mn</a:t>
                      </a:r>
                      <a:r>
                        <a:rPr lang="en-GB" sz="1600" dirty="0" smtClean="0"/>
                        <a:t>)</a:t>
                      </a:r>
                      <a:endParaRPr lang="en-GB" sz="1600" dirty="0"/>
                    </a:p>
                  </a:txBody>
                  <a:tcPr marL="68580" marR="68580" marT="34290" marB="34290"/>
                </a:tc>
                <a:tc hMerge="1">
                  <a:txBody>
                    <a:bodyPr/>
                    <a:lstStyle/>
                    <a:p>
                      <a:endParaRPr lang="en-GB" dirty="0"/>
                    </a:p>
                  </a:txBody>
                  <a:tcPr/>
                </a:tc>
                <a:extLst>
                  <a:ext uri="{0D108BD9-81ED-4DB2-BD59-A6C34878D82A}">
                    <a16:rowId xmlns:a16="http://schemas.microsoft.com/office/drawing/2014/main" val="2526251704"/>
                  </a:ext>
                </a:extLst>
              </a:tr>
              <a:tr h="278355">
                <a:tc vMerge="1">
                  <a:txBody>
                    <a:bodyPr/>
                    <a:lstStyle/>
                    <a:p>
                      <a:endParaRPr lang="en-GB" dirty="0"/>
                    </a:p>
                  </a:txBody>
                  <a:tcPr/>
                </a:tc>
                <a:tc vMerge="1">
                  <a:txBody>
                    <a:bodyPr/>
                    <a:lstStyle/>
                    <a:p>
                      <a:endParaRPr lang="en-GB" dirty="0"/>
                    </a:p>
                  </a:txBody>
                  <a:tcPr/>
                </a:tc>
                <a:tc vMerge="1">
                  <a:txBody>
                    <a:bodyPr/>
                    <a:lstStyle/>
                    <a:p>
                      <a:endParaRPr lang="en-GB" dirty="0"/>
                    </a:p>
                  </a:txBody>
                  <a:tcPr/>
                </a:tc>
                <a:tc>
                  <a:txBody>
                    <a:bodyPr/>
                    <a:lstStyle/>
                    <a:p>
                      <a:pPr algn="ctr"/>
                      <a:r>
                        <a:rPr lang="en-GB" sz="1600" b="1" dirty="0"/>
                        <a:t>US </a:t>
                      </a:r>
                    </a:p>
                  </a:txBody>
                  <a:tcPr marL="68580" marR="68580" marT="34290" marB="34290"/>
                </a:tc>
                <a:tc>
                  <a:txBody>
                    <a:bodyPr/>
                    <a:lstStyle/>
                    <a:p>
                      <a:pPr algn="ctr"/>
                      <a:r>
                        <a:rPr lang="en-GB" sz="1600" b="1" dirty="0" smtClean="0"/>
                        <a:t>Rest of the world</a:t>
                      </a:r>
                      <a:endParaRPr lang="en-GB" sz="1600" b="1" dirty="0"/>
                    </a:p>
                  </a:txBody>
                  <a:tcPr marL="68580" marR="68580" marT="34290" marB="34290"/>
                </a:tc>
                <a:extLst>
                  <a:ext uri="{0D108BD9-81ED-4DB2-BD59-A6C34878D82A}">
                    <a16:rowId xmlns:a16="http://schemas.microsoft.com/office/drawing/2014/main" val="2939282948"/>
                  </a:ext>
                </a:extLst>
              </a:tr>
              <a:tr h="377190">
                <a:tc>
                  <a:txBody>
                    <a:bodyPr/>
                    <a:lstStyle/>
                    <a:p>
                      <a:r>
                        <a:rPr lang="en-GB" sz="1600" dirty="0"/>
                        <a:t>Politically set approval norm </a:t>
                      </a:r>
                      <a:r>
                        <a:rPr lang="en-GB" sz="1600" dirty="0" smtClean="0"/>
                        <a:t>(status </a:t>
                      </a:r>
                      <a:r>
                        <a:rPr lang="en-GB" sz="1600" dirty="0"/>
                        <a:t>quo)</a:t>
                      </a:r>
                    </a:p>
                  </a:txBody>
                  <a:tcPr marL="68580" marR="68580" marT="34290" marB="34290"/>
                </a:tc>
                <a:tc>
                  <a:txBody>
                    <a:bodyPr/>
                    <a:lstStyle/>
                    <a:p>
                      <a:pPr algn="r"/>
                      <a:endParaRPr lang="en-GB" sz="1600" dirty="0" smtClean="0"/>
                    </a:p>
                    <a:p>
                      <a:pPr algn="r"/>
                      <a:r>
                        <a:rPr lang="en-GB" sz="1600" dirty="0" smtClean="0"/>
                        <a:t>20</a:t>
                      </a:r>
                      <a:r>
                        <a:rPr lang="en-GB" sz="1600" dirty="0"/>
                        <a:t>%</a:t>
                      </a:r>
                    </a:p>
                  </a:txBody>
                  <a:tcPr marL="68580" marR="68580" marT="34290" marB="34290"/>
                </a:tc>
                <a:tc>
                  <a:txBody>
                    <a:bodyPr/>
                    <a:lstStyle/>
                    <a:p>
                      <a:pPr algn="ctr"/>
                      <a:endParaRPr lang="en-GB" sz="1600" dirty="0" smtClean="0"/>
                    </a:p>
                    <a:p>
                      <a:pPr algn="ctr"/>
                      <a:r>
                        <a:rPr lang="en-GB" sz="1600" dirty="0" smtClean="0"/>
                        <a:t>Baseline</a:t>
                      </a:r>
                      <a:endParaRPr lang="en-GB" sz="1600" dirty="0"/>
                    </a:p>
                  </a:txBody>
                  <a:tcPr marL="68580" marR="68580" marT="34290" marB="34290"/>
                </a:tc>
                <a:tc>
                  <a:txBody>
                    <a:bodyPr/>
                    <a:lstStyle/>
                    <a:p>
                      <a:pPr algn="ctr"/>
                      <a:endParaRPr lang="en-GB" sz="1600" dirty="0" smtClean="0"/>
                    </a:p>
                    <a:p>
                      <a:pPr algn="ctr"/>
                      <a:r>
                        <a:rPr lang="en-GB" sz="1600" dirty="0" smtClean="0"/>
                        <a:t>1.5</a:t>
                      </a:r>
                      <a:endParaRPr lang="en-GB" sz="1600" dirty="0"/>
                    </a:p>
                  </a:txBody>
                  <a:tcPr marL="68580" marR="68580" marT="34290" marB="34290"/>
                </a:tc>
                <a:tc>
                  <a:txBody>
                    <a:bodyPr/>
                    <a:lstStyle/>
                    <a:p>
                      <a:pPr algn="ctr"/>
                      <a:endParaRPr lang="en-GB" sz="1600" dirty="0" smtClean="0"/>
                    </a:p>
                    <a:p>
                      <a:pPr algn="ctr"/>
                      <a:r>
                        <a:rPr lang="en-GB" sz="1600" dirty="0" smtClean="0"/>
                        <a:t>1.5</a:t>
                      </a:r>
                      <a:endParaRPr lang="en-GB" sz="1600" dirty="0"/>
                    </a:p>
                  </a:txBody>
                  <a:tcPr marL="68580" marR="68580" marT="34290" marB="34290"/>
                </a:tc>
                <a:extLst>
                  <a:ext uri="{0D108BD9-81ED-4DB2-BD59-A6C34878D82A}">
                    <a16:rowId xmlns:a16="http://schemas.microsoft.com/office/drawing/2014/main" val="211887837"/>
                  </a:ext>
                </a:extLst>
              </a:tr>
              <a:tr h="531495">
                <a:tc>
                  <a:txBody>
                    <a:bodyPr/>
                    <a:lstStyle/>
                    <a:p>
                      <a:r>
                        <a:rPr lang="en-GB" sz="1600" dirty="0"/>
                        <a:t>Countries use measure of health opportunity cost to assess value for money </a:t>
                      </a:r>
                    </a:p>
                  </a:txBody>
                  <a:tcPr marL="68580" marR="68580" marT="34290" marB="34290"/>
                </a:tc>
                <a:tc>
                  <a:txBody>
                    <a:bodyPr/>
                    <a:lstStyle/>
                    <a:p>
                      <a:pPr algn="r"/>
                      <a:endParaRPr lang="en-GB" sz="1600" dirty="0" smtClean="0"/>
                    </a:p>
                    <a:p>
                      <a:pPr algn="r"/>
                      <a:r>
                        <a:rPr lang="en-GB" sz="1600" dirty="0" smtClean="0"/>
                        <a:t>20</a:t>
                      </a:r>
                      <a:r>
                        <a:rPr lang="en-GB" sz="1600" dirty="0"/>
                        <a:t>%</a:t>
                      </a:r>
                    </a:p>
                  </a:txBody>
                  <a:tcPr marL="68580" marR="68580" marT="34290" marB="34290"/>
                </a:tc>
                <a:tc>
                  <a:txBody>
                    <a:bodyPr/>
                    <a:lstStyle/>
                    <a:p>
                      <a:pPr algn="ctr"/>
                      <a:endParaRPr lang="en-GB" sz="1600" dirty="0" smtClean="0"/>
                    </a:p>
                    <a:p>
                      <a:pPr algn="ctr"/>
                      <a:r>
                        <a:rPr lang="en-GB" sz="1600" dirty="0" smtClean="0"/>
                        <a:t>27</a:t>
                      </a:r>
                      <a:r>
                        <a:rPr lang="en-GB" sz="1600" dirty="0"/>
                        <a:t>% lower than status quo</a:t>
                      </a:r>
                    </a:p>
                  </a:txBody>
                  <a:tcPr marL="68580" marR="68580" marT="34290" marB="34290"/>
                </a:tc>
                <a:tc>
                  <a:txBody>
                    <a:bodyPr/>
                    <a:lstStyle/>
                    <a:p>
                      <a:pPr algn="ctr"/>
                      <a:endParaRPr lang="en-GB" sz="1600" dirty="0" smtClean="0"/>
                    </a:p>
                    <a:p>
                      <a:pPr algn="ctr"/>
                      <a:r>
                        <a:rPr lang="en-GB" sz="1600" dirty="0" smtClean="0"/>
                        <a:t>2.0</a:t>
                      </a:r>
                      <a:endParaRPr lang="en-GB" sz="1600" dirty="0"/>
                    </a:p>
                  </a:txBody>
                  <a:tcPr marL="68580" marR="68580" marT="34290" marB="34290"/>
                </a:tc>
                <a:tc>
                  <a:txBody>
                    <a:bodyPr/>
                    <a:lstStyle/>
                    <a:p>
                      <a:pPr algn="ctr"/>
                      <a:endParaRPr lang="en-GB" sz="1600" dirty="0" smtClean="0"/>
                    </a:p>
                    <a:p>
                      <a:pPr algn="ctr"/>
                      <a:r>
                        <a:rPr lang="en-GB" sz="1600" dirty="0" smtClean="0"/>
                        <a:t>2.0</a:t>
                      </a:r>
                      <a:endParaRPr lang="en-GB" sz="1600" dirty="0"/>
                    </a:p>
                  </a:txBody>
                  <a:tcPr marL="68580" marR="68580" marT="34290" marB="34290"/>
                </a:tc>
                <a:extLst>
                  <a:ext uri="{0D108BD9-81ED-4DB2-BD59-A6C34878D82A}">
                    <a16:rowId xmlns:a16="http://schemas.microsoft.com/office/drawing/2014/main" val="901742412"/>
                  </a:ext>
                </a:extLst>
              </a:tr>
              <a:tr h="480448">
                <a:tc>
                  <a:txBody>
                    <a:bodyPr/>
                    <a:lstStyle/>
                    <a:p>
                      <a:r>
                        <a:rPr lang="en-GB" sz="1600" dirty="0"/>
                        <a:t>Countries harmonise prices at US measure of health opportunity cost</a:t>
                      </a:r>
                    </a:p>
                  </a:txBody>
                  <a:tcPr marL="68580" marR="68580" marT="34290" marB="34290"/>
                </a:tc>
                <a:tc>
                  <a:txBody>
                    <a:bodyPr/>
                    <a:lstStyle/>
                    <a:p>
                      <a:pPr algn="r"/>
                      <a:endParaRPr lang="en-GB" sz="1600" dirty="0" smtClean="0"/>
                    </a:p>
                    <a:p>
                      <a:pPr algn="r"/>
                      <a:r>
                        <a:rPr lang="en-GB" sz="1600" dirty="0" smtClean="0"/>
                        <a:t>100</a:t>
                      </a:r>
                      <a:r>
                        <a:rPr lang="en-GB" sz="1600" dirty="0"/>
                        <a:t>%</a:t>
                      </a:r>
                    </a:p>
                  </a:txBody>
                  <a:tcPr marL="68580" marR="68580" marT="34290" marB="34290"/>
                </a:tc>
                <a:tc>
                  <a:txBody>
                    <a:bodyPr/>
                    <a:lstStyle/>
                    <a:p>
                      <a:pPr algn="ctr"/>
                      <a:endParaRPr lang="en-GB" sz="1600" dirty="0" smtClean="0"/>
                    </a:p>
                    <a:p>
                      <a:pPr algn="ctr"/>
                      <a:r>
                        <a:rPr lang="en-GB" sz="1600" dirty="0" smtClean="0"/>
                        <a:t>8</a:t>
                      </a:r>
                      <a:r>
                        <a:rPr lang="en-GB" sz="1600" dirty="0"/>
                        <a:t>% lower than status quo</a:t>
                      </a:r>
                    </a:p>
                  </a:txBody>
                  <a:tcPr marL="68580" marR="68580" marT="34290" marB="34290"/>
                </a:tc>
                <a:tc>
                  <a:txBody>
                    <a:bodyPr/>
                    <a:lstStyle/>
                    <a:p>
                      <a:pPr algn="ctr"/>
                      <a:endParaRPr lang="en-GB" sz="1600" dirty="0" smtClean="0"/>
                    </a:p>
                    <a:p>
                      <a:pPr algn="ctr"/>
                      <a:r>
                        <a:rPr lang="en-GB" sz="1600" dirty="0" smtClean="0"/>
                        <a:t>2.3</a:t>
                      </a:r>
                      <a:endParaRPr lang="en-GB" sz="1600" dirty="0"/>
                    </a:p>
                  </a:txBody>
                  <a:tcPr marL="68580" marR="68580" marT="34290" marB="34290"/>
                </a:tc>
                <a:tc>
                  <a:txBody>
                    <a:bodyPr/>
                    <a:lstStyle/>
                    <a:p>
                      <a:pPr algn="ctr"/>
                      <a:endParaRPr lang="en-GB" sz="1600" dirty="0" smtClean="0"/>
                    </a:p>
                    <a:p>
                      <a:pPr algn="ctr"/>
                      <a:r>
                        <a:rPr lang="en-GB" sz="1600" dirty="0" smtClean="0"/>
                        <a:t>-</a:t>
                      </a:r>
                      <a:r>
                        <a:rPr lang="en-GB" sz="1600" dirty="0"/>
                        <a:t>1.1</a:t>
                      </a:r>
                    </a:p>
                  </a:txBody>
                  <a:tcPr marL="68580" marR="68580" marT="34290" marB="34290"/>
                </a:tc>
                <a:extLst>
                  <a:ext uri="{0D108BD9-81ED-4DB2-BD59-A6C34878D82A}">
                    <a16:rowId xmlns:a16="http://schemas.microsoft.com/office/drawing/2014/main" val="3994722548"/>
                  </a:ext>
                </a:extLst>
              </a:tr>
            </a:tbl>
          </a:graphicData>
        </a:graphic>
      </p:graphicFrame>
    </p:spTree>
    <p:extLst>
      <p:ext uri="{BB962C8B-B14F-4D97-AF65-F5344CB8AC3E}">
        <p14:creationId xmlns:p14="http://schemas.microsoft.com/office/powerpoint/2010/main" val="2754651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141"/>
            <a:ext cx="7886700" cy="1104636"/>
          </a:xfrm>
        </p:spPr>
        <p:txBody>
          <a:bodyPr>
            <a:normAutofit/>
          </a:bodyPr>
          <a:lstStyle/>
          <a:p>
            <a:r>
              <a:rPr lang="en-US" sz="2800" dirty="0" smtClean="0"/>
              <a:t>Implications for other countries?  </a:t>
            </a:r>
            <a:endParaRPr lang="en-US" sz="2800" dirty="0"/>
          </a:p>
        </p:txBody>
      </p:sp>
      <p:sp>
        <p:nvSpPr>
          <p:cNvPr id="3" name="Text Placeholder 2"/>
          <p:cNvSpPr>
            <a:spLocks noGrp="1"/>
          </p:cNvSpPr>
          <p:nvPr>
            <p:ph type="body" sz="quarter" idx="10"/>
          </p:nvPr>
        </p:nvSpPr>
        <p:spPr>
          <a:xfrm>
            <a:off x="628650" y="899884"/>
            <a:ext cx="7886700" cy="4622802"/>
          </a:xfrm>
        </p:spPr>
        <p:txBody>
          <a:bodyPr>
            <a:normAutofit/>
          </a:bodyPr>
          <a:lstStyle/>
          <a:p>
            <a:r>
              <a:rPr lang="en-GB" sz="2000" dirty="0" smtClean="0">
                <a:solidFill>
                  <a:srgbClr val="092E41"/>
                </a:solidFill>
                <a:latin typeface="Helvetica Neue" charset="0"/>
                <a:ea typeface="Helvetica Neue" charset="0"/>
                <a:cs typeface="Helvetica Neue" charset="0"/>
              </a:rPr>
              <a:t>Evidence based assessment of health opportunity costs</a:t>
            </a:r>
          </a:p>
          <a:p>
            <a:pPr lvl="1"/>
            <a:r>
              <a:rPr lang="en-GB" sz="1700" dirty="0" smtClean="0">
                <a:solidFill>
                  <a:srgbClr val="092E41"/>
                </a:solidFill>
                <a:latin typeface="Helvetica Neue" charset="0"/>
                <a:ea typeface="Helvetica Neue" charset="0"/>
                <a:cs typeface="Helvetica Neue" charset="0"/>
              </a:rPr>
              <a:t>Implications of existing estimates</a:t>
            </a:r>
          </a:p>
          <a:p>
            <a:pPr lvl="1"/>
            <a:r>
              <a:rPr lang="en-GB" sz="1700" dirty="0" smtClean="0">
                <a:solidFill>
                  <a:srgbClr val="092E41"/>
                </a:solidFill>
                <a:latin typeface="Helvetica Neue" charset="0"/>
                <a:ea typeface="Helvetica Neue" charset="0"/>
                <a:cs typeface="Helvetica Neue" charset="0"/>
              </a:rPr>
              <a:t>Estimation using within country data  </a:t>
            </a:r>
          </a:p>
          <a:p>
            <a:pPr lvl="1"/>
            <a:endParaRPr lang="en-GB" dirty="0">
              <a:solidFill>
                <a:srgbClr val="092E41"/>
              </a:solidFill>
              <a:latin typeface="Helvetica Neue" charset="0"/>
              <a:ea typeface="Helvetica Neue" charset="0"/>
              <a:cs typeface="Helvetica Neue" charset="0"/>
            </a:endParaRPr>
          </a:p>
          <a:p>
            <a:pPr lvl="1"/>
            <a:endParaRPr lang="en-GB" sz="17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145699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309" y="1083243"/>
            <a:ext cx="8134841" cy="4346011"/>
          </a:xfrm>
          <a:prstGeom prst="rect">
            <a:avLst/>
          </a:prstGeom>
          <a:noFill/>
          <a:ln w="9525">
            <a:noFill/>
            <a:miter lim="800000"/>
            <a:headEnd/>
            <a:tailEnd/>
          </a:ln>
          <a:effectLst/>
        </p:spPr>
      </p:pic>
      <p:sp>
        <p:nvSpPr>
          <p:cNvPr id="4" name="TextBox 3"/>
          <p:cNvSpPr txBox="1"/>
          <p:nvPr/>
        </p:nvSpPr>
        <p:spPr>
          <a:xfrm>
            <a:off x="1561634" y="3263679"/>
            <a:ext cx="1489510" cy="300082"/>
          </a:xfrm>
          <a:prstGeom prst="rect">
            <a:avLst/>
          </a:prstGeom>
          <a:noFill/>
        </p:spPr>
        <p:txBody>
          <a:bodyPr wrap="none" rtlCol="0">
            <a:spAutoFit/>
          </a:bodyPr>
          <a:lstStyle/>
          <a:p>
            <a:pPr defTabSz="685800">
              <a:defRPr/>
            </a:pPr>
            <a:r>
              <a:rPr lang="en-GB" sz="1350" kern="0" dirty="0">
                <a:solidFill>
                  <a:prstClr val="black"/>
                </a:solidFill>
              </a:rPr>
              <a:t>L/M IC = 2% - 56% </a:t>
            </a:r>
          </a:p>
        </p:txBody>
      </p:sp>
      <p:sp>
        <p:nvSpPr>
          <p:cNvPr id="5" name="TextBox 4"/>
          <p:cNvSpPr txBox="1"/>
          <p:nvPr/>
        </p:nvSpPr>
        <p:spPr>
          <a:xfrm>
            <a:off x="1561640" y="3587715"/>
            <a:ext cx="1574470" cy="300082"/>
          </a:xfrm>
          <a:prstGeom prst="rect">
            <a:avLst/>
          </a:prstGeom>
          <a:noFill/>
        </p:spPr>
        <p:txBody>
          <a:bodyPr wrap="none" rtlCol="0">
            <a:spAutoFit/>
          </a:bodyPr>
          <a:lstStyle/>
          <a:p>
            <a:pPr defTabSz="685800">
              <a:defRPr/>
            </a:pPr>
            <a:r>
              <a:rPr lang="en-GB" sz="1350" kern="0" dirty="0">
                <a:solidFill>
                  <a:prstClr val="black"/>
                </a:solidFill>
              </a:rPr>
              <a:t>M/H IC = 20% - 77%</a:t>
            </a:r>
          </a:p>
        </p:txBody>
      </p:sp>
      <p:sp>
        <p:nvSpPr>
          <p:cNvPr id="6" name="TextBox 5"/>
          <p:cNvSpPr txBox="1"/>
          <p:nvPr/>
        </p:nvSpPr>
        <p:spPr>
          <a:xfrm>
            <a:off x="7027935" y="1111563"/>
            <a:ext cx="2043493" cy="1446550"/>
          </a:xfrm>
          <a:prstGeom prst="rect">
            <a:avLst/>
          </a:prstGeom>
          <a:solidFill>
            <a:schemeClr val="bg1"/>
          </a:solidFill>
        </p:spPr>
        <p:txBody>
          <a:bodyPr wrap="square" rtlCol="0">
            <a:spAutoFit/>
          </a:bodyPr>
          <a:lstStyle/>
          <a:p>
            <a:pPr defTabSz="685800">
              <a:defRPr/>
            </a:pPr>
            <a:r>
              <a:rPr lang="en-GB" sz="1100" kern="0" dirty="0">
                <a:solidFill>
                  <a:prstClr val="black">
                    <a:lumMod val="50000"/>
                    <a:lumOff val="50000"/>
                  </a:prstClr>
                </a:solidFill>
              </a:rPr>
              <a:t>Woods B, Revill P, Sculpher M, Claxton K. Country-Level Cost-Effectiveness Thresholds: Initial Estimates and the Need for Further Research. Value in Health. 2016 Dec 14;19(8):929-935. Available from, DOI: </a:t>
            </a:r>
            <a:r>
              <a:rPr lang="en-GB" sz="1100" kern="0" dirty="0" smtClean="0">
                <a:solidFill>
                  <a:prstClr val="black">
                    <a:lumMod val="50000"/>
                    <a:lumOff val="50000"/>
                  </a:prstClr>
                </a:solidFill>
              </a:rPr>
              <a:t>10.1016/j.jval.2016.02.017</a:t>
            </a:r>
          </a:p>
        </p:txBody>
      </p:sp>
      <p:sp>
        <p:nvSpPr>
          <p:cNvPr id="7" name="Title 7"/>
          <p:cNvSpPr txBox="1">
            <a:spLocks/>
          </p:cNvSpPr>
          <p:nvPr/>
        </p:nvSpPr>
        <p:spPr>
          <a:xfrm>
            <a:off x="432707" y="6927"/>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GB" sz="2600" dirty="0"/>
              <a:t>Evidence of health opportunity costs for Portugal?</a:t>
            </a:r>
          </a:p>
        </p:txBody>
      </p:sp>
    </p:spTree>
    <p:extLst>
      <p:ext uri="{BB962C8B-B14F-4D97-AF65-F5344CB8AC3E}">
        <p14:creationId xmlns:p14="http://schemas.microsoft.com/office/powerpoint/2010/main" val="3847894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4000" y="375198"/>
            <a:ext cx="7489276" cy="5162002"/>
          </a:xfrm>
          <a:prstGeom prst="rect">
            <a:avLst/>
          </a:prstGeom>
        </p:spPr>
      </p:pic>
      <p:graphicFrame>
        <p:nvGraphicFramePr>
          <p:cNvPr id="2" name="Table 1"/>
          <p:cNvGraphicFramePr>
            <a:graphicFrameLocks noGrp="1"/>
          </p:cNvGraphicFramePr>
          <p:nvPr>
            <p:extLst/>
          </p:nvPr>
        </p:nvGraphicFramePr>
        <p:xfrm>
          <a:off x="5911087" y="3357545"/>
          <a:ext cx="2877311" cy="1780511"/>
        </p:xfrm>
        <a:graphic>
          <a:graphicData uri="http://schemas.openxmlformats.org/drawingml/2006/table">
            <a:tbl>
              <a:tblPr firstRow="1" bandRow="1">
                <a:tableStyleId>{5C22544A-7EE6-4342-B048-85BDC9FD1C3A}</a:tableStyleId>
              </a:tblPr>
              <a:tblGrid>
                <a:gridCol w="1719672">
                  <a:extLst>
                    <a:ext uri="{9D8B030D-6E8A-4147-A177-3AD203B41FA5}">
                      <a16:colId xmlns:a16="http://schemas.microsoft.com/office/drawing/2014/main" val="322927843"/>
                    </a:ext>
                  </a:extLst>
                </a:gridCol>
                <a:gridCol w="1157639">
                  <a:extLst>
                    <a:ext uri="{9D8B030D-6E8A-4147-A177-3AD203B41FA5}">
                      <a16:colId xmlns:a16="http://schemas.microsoft.com/office/drawing/2014/main" val="111404463"/>
                    </a:ext>
                  </a:extLst>
                </a:gridCol>
              </a:tblGrid>
              <a:tr h="514063">
                <a:tc>
                  <a:txBody>
                    <a:bodyPr/>
                    <a:lstStyle/>
                    <a:p>
                      <a:r>
                        <a:rPr lang="en-GB" sz="1400" dirty="0" smtClean="0"/>
                        <a:t>Word</a:t>
                      </a:r>
                      <a:r>
                        <a:rPr lang="en-GB" sz="1400" baseline="0" dirty="0" smtClean="0"/>
                        <a:t> Bank categories </a:t>
                      </a:r>
                      <a:endParaRPr lang="en-GB" sz="1400" dirty="0"/>
                    </a:p>
                  </a:txBody>
                  <a:tcPr marL="68580" marR="68580" marT="34290" marB="34290"/>
                </a:tc>
                <a:tc>
                  <a:txBody>
                    <a:bodyPr/>
                    <a:lstStyle/>
                    <a:p>
                      <a:r>
                        <a:rPr lang="en-GB" sz="1400" dirty="0" err="1" smtClean="0"/>
                        <a:t>GDPpc</a:t>
                      </a:r>
                      <a:r>
                        <a:rPr lang="en-GB" sz="1400" dirty="0" smtClean="0"/>
                        <a:t> </a:t>
                      </a:r>
                    </a:p>
                    <a:p>
                      <a:r>
                        <a:rPr lang="en-GB" sz="1400" dirty="0" smtClean="0"/>
                        <a:t>per DALY </a:t>
                      </a:r>
                      <a:endParaRPr lang="en-GB" sz="1400" dirty="0"/>
                    </a:p>
                  </a:txBody>
                  <a:tcPr marL="68580" marR="68580" marT="34290" marB="34290"/>
                </a:tc>
                <a:extLst>
                  <a:ext uri="{0D108BD9-81ED-4DB2-BD59-A6C34878D82A}">
                    <a16:rowId xmlns:a16="http://schemas.microsoft.com/office/drawing/2014/main" val="2362458415"/>
                  </a:ext>
                </a:extLst>
              </a:tr>
              <a:tr h="316612">
                <a:tc>
                  <a:txBody>
                    <a:bodyPr/>
                    <a:lstStyle/>
                    <a:p>
                      <a:r>
                        <a:rPr lang="en-GB" sz="1200" dirty="0" smtClean="0"/>
                        <a:t>Low income </a:t>
                      </a:r>
                      <a:endParaRPr lang="en-GB" sz="1200" dirty="0"/>
                    </a:p>
                  </a:txBody>
                  <a:tcPr marL="68580" marR="68580" marT="34290" marB="34290"/>
                </a:tc>
                <a:tc>
                  <a:txBody>
                    <a:bodyPr/>
                    <a:lstStyle/>
                    <a:p>
                      <a:r>
                        <a:rPr lang="en-GB" sz="1200" dirty="0" smtClean="0"/>
                        <a:t>18%</a:t>
                      </a:r>
                      <a:endParaRPr lang="en-GB" sz="1200" dirty="0"/>
                    </a:p>
                  </a:txBody>
                  <a:tcPr marL="68580" marR="68580" marT="34290" marB="34290"/>
                </a:tc>
                <a:extLst>
                  <a:ext uri="{0D108BD9-81ED-4DB2-BD59-A6C34878D82A}">
                    <a16:rowId xmlns:a16="http://schemas.microsoft.com/office/drawing/2014/main" val="550440138"/>
                  </a:ext>
                </a:extLst>
              </a:tr>
              <a:tr h="316612">
                <a:tc>
                  <a:txBody>
                    <a:bodyPr/>
                    <a:lstStyle/>
                    <a:p>
                      <a:r>
                        <a:rPr lang="en-GB" sz="1200" dirty="0" smtClean="0"/>
                        <a:t>Low middle income</a:t>
                      </a:r>
                      <a:r>
                        <a:rPr lang="en-GB" sz="1200" baseline="0" dirty="0" smtClean="0"/>
                        <a:t> </a:t>
                      </a:r>
                      <a:endParaRPr lang="en-GB" sz="1200" dirty="0"/>
                    </a:p>
                  </a:txBody>
                  <a:tcPr marL="68580" marR="68580" marT="34290" marB="34290"/>
                </a:tc>
                <a:tc>
                  <a:txBody>
                    <a:bodyPr/>
                    <a:lstStyle/>
                    <a:p>
                      <a:r>
                        <a:rPr lang="en-GB" sz="1200" dirty="0" smtClean="0"/>
                        <a:t>15%</a:t>
                      </a:r>
                      <a:endParaRPr lang="en-GB" sz="1200" dirty="0"/>
                    </a:p>
                  </a:txBody>
                  <a:tcPr marL="68580" marR="68580" marT="34290" marB="34290"/>
                </a:tc>
                <a:extLst>
                  <a:ext uri="{0D108BD9-81ED-4DB2-BD59-A6C34878D82A}">
                    <a16:rowId xmlns:a16="http://schemas.microsoft.com/office/drawing/2014/main" val="1255499737"/>
                  </a:ext>
                </a:extLst>
              </a:tr>
              <a:tr h="316612">
                <a:tc>
                  <a:txBody>
                    <a:bodyPr/>
                    <a:lstStyle/>
                    <a:p>
                      <a:r>
                        <a:rPr lang="en-GB" sz="1200" dirty="0" smtClean="0"/>
                        <a:t>High middle</a:t>
                      </a:r>
                      <a:r>
                        <a:rPr lang="en-GB" sz="1200" baseline="0" dirty="0" smtClean="0"/>
                        <a:t> income </a:t>
                      </a:r>
                      <a:endParaRPr lang="en-GB" sz="1200" dirty="0"/>
                    </a:p>
                  </a:txBody>
                  <a:tcPr marL="68580" marR="68580" marT="34290" marB="34290"/>
                </a:tc>
                <a:tc>
                  <a:txBody>
                    <a:bodyPr/>
                    <a:lstStyle/>
                    <a:p>
                      <a:r>
                        <a:rPr lang="en-GB" sz="1200" dirty="0" smtClean="0"/>
                        <a:t>55%</a:t>
                      </a:r>
                      <a:endParaRPr lang="en-GB" sz="1200" dirty="0"/>
                    </a:p>
                  </a:txBody>
                  <a:tcPr marL="68580" marR="68580" marT="34290" marB="34290"/>
                </a:tc>
                <a:extLst>
                  <a:ext uri="{0D108BD9-81ED-4DB2-BD59-A6C34878D82A}">
                    <a16:rowId xmlns:a16="http://schemas.microsoft.com/office/drawing/2014/main" val="1499315745"/>
                  </a:ext>
                </a:extLst>
              </a:tr>
              <a:tr h="316612">
                <a:tc>
                  <a:txBody>
                    <a:bodyPr/>
                    <a:lstStyle/>
                    <a:p>
                      <a:r>
                        <a:rPr lang="en-GB" sz="1200" dirty="0" smtClean="0"/>
                        <a:t>High income </a:t>
                      </a:r>
                      <a:endParaRPr lang="en-GB" sz="1200" dirty="0"/>
                    </a:p>
                  </a:txBody>
                  <a:tcPr marL="68580" marR="68580" marT="34290" marB="34290"/>
                </a:tc>
                <a:tc>
                  <a:txBody>
                    <a:bodyPr/>
                    <a:lstStyle/>
                    <a:p>
                      <a:r>
                        <a:rPr lang="en-GB" sz="1200" dirty="0" smtClean="0"/>
                        <a:t>114%</a:t>
                      </a:r>
                      <a:endParaRPr lang="en-GB" sz="1200" dirty="0"/>
                    </a:p>
                  </a:txBody>
                  <a:tcPr marL="68580" marR="68580" marT="34290" marB="34290"/>
                </a:tc>
                <a:extLst>
                  <a:ext uri="{0D108BD9-81ED-4DB2-BD59-A6C34878D82A}">
                    <a16:rowId xmlns:a16="http://schemas.microsoft.com/office/drawing/2014/main" val="2145717627"/>
                  </a:ext>
                </a:extLst>
              </a:tr>
            </a:tbl>
          </a:graphicData>
        </a:graphic>
      </p:graphicFrame>
      <p:sp>
        <p:nvSpPr>
          <p:cNvPr id="9" name="Title 7"/>
          <p:cNvSpPr txBox="1">
            <a:spLocks/>
          </p:cNvSpPr>
          <p:nvPr/>
        </p:nvSpPr>
        <p:spPr>
          <a:xfrm>
            <a:off x="1331801" y="216133"/>
            <a:ext cx="8711293" cy="7073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GB" sz="2600" dirty="0"/>
              <a:t>Estimates using country level </a:t>
            </a:r>
            <a:r>
              <a:rPr lang="en-GB" sz="2600" dirty="0" smtClean="0"/>
              <a:t>data</a:t>
            </a:r>
            <a:endParaRPr lang="en-GB" sz="2600" dirty="0"/>
          </a:p>
        </p:txBody>
      </p:sp>
      <p:sp>
        <p:nvSpPr>
          <p:cNvPr id="11" name="Rectangle 10"/>
          <p:cNvSpPr/>
          <p:nvPr/>
        </p:nvSpPr>
        <p:spPr>
          <a:xfrm>
            <a:off x="6519333" y="1159933"/>
            <a:ext cx="902019" cy="208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44198" y="1023758"/>
            <a:ext cx="3202400" cy="1277273"/>
          </a:xfrm>
          <a:prstGeom prst="rect">
            <a:avLst/>
          </a:prstGeom>
          <a:noFill/>
        </p:spPr>
        <p:txBody>
          <a:bodyPr wrap="square" rtlCol="0">
            <a:spAutoFit/>
          </a:bodyPr>
          <a:lstStyle/>
          <a:p>
            <a:pPr defTabSz="685800"/>
            <a:r>
              <a:rPr lang="en-GB" sz="1100" dirty="0">
                <a:solidFill>
                  <a:prstClr val="black">
                    <a:lumMod val="50000"/>
                    <a:lumOff val="50000"/>
                  </a:prstClr>
                </a:solidFill>
                <a:latin typeface="Calibri" panose="020F0502020204030204"/>
              </a:rPr>
              <a:t>Ochalek J, Lomas J, Claxton K. Estimating health opportunity costs in low-income and middle-income countries: a novel approach and evidence from cross-country data. BMJ Global health. 2018 Nov 5;3(6):e000964. </a:t>
            </a:r>
            <a:r>
              <a:rPr lang="en-GB" sz="1100" dirty="0">
                <a:solidFill>
                  <a:prstClr val="black">
                    <a:lumMod val="50000"/>
                    <a:lumOff val="50000"/>
                  </a:prstClr>
                </a:solidFill>
                <a:latin typeface="Calibri" panose="020F0502020204030204"/>
                <a:hlinkClick r:id="rId3"/>
              </a:rPr>
              <a:t>https://doi.org/10.1136/bmjgh-2018-000964</a:t>
            </a:r>
            <a:endParaRPr lang="en-GB" sz="1100" dirty="0">
              <a:solidFill>
                <a:prstClr val="black">
                  <a:lumMod val="50000"/>
                  <a:lumOff val="50000"/>
                </a:prstClr>
              </a:solidFill>
              <a:latin typeface="Calibri" panose="020F0502020204030204"/>
            </a:endParaRPr>
          </a:p>
          <a:p>
            <a:pPr defTabSz="685800"/>
            <a:endParaRPr lang="en-GB" sz="1100" dirty="0">
              <a:solidFill>
                <a:prstClr val="black">
                  <a:lumMod val="50000"/>
                  <a:lumOff val="50000"/>
                </a:prstClr>
              </a:solidFill>
              <a:latin typeface="Calibri" panose="020F0502020204030204"/>
            </a:endParaRPr>
          </a:p>
        </p:txBody>
      </p:sp>
      <p:sp>
        <p:nvSpPr>
          <p:cNvPr id="8" name="TextBox 7"/>
          <p:cNvSpPr txBox="1"/>
          <p:nvPr/>
        </p:nvSpPr>
        <p:spPr>
          <a:xfrm>
            <a:off x="5820152" y="2086836"/>
            <a:ext cx="3202400" cy="1277273"/>
          </a:xfrm>
          <a:prstGeom prst="rect">
            <a:avLst/>
          </a:prstGeom>
          <a:noFill/>
        </p:spPr>
        <p:txBody>
          <a:bodyPr wrap="square" rtlCol="0">
            <a:spAutoFit/>
          </a:bodyPr>
          <a:lstStyle/>
          <a:p>
            <a:pPr defTabSz="685800"/>
            <a:r>
              <a:rPr lang="en-GB" sz="1100" dirty="0">
                <a:solidFill>
                  <a:prstClr val="black">
                    <a:lumMod val="50000"/>
                    <a:lumOff val="50000"/>
                  </a:prstClr>
                </a:solidFill>
                <a:latin typeface="Calibri" panose="020F0502020204030204"/>
              </a:rPr>
              <a:t>Ochalek J, Claxton K, Lomas J, Thompson KM. Valuing health outcomes: developing better defaults based on health opportunity costs. Expert Review of </a:t>
            </a:r>
            <a:r>
              <a:rPr lang="en-GB" sz="1100" dirty="0" err="1">
                <a:solidFill>
                  <a:prstClr val="black">
                    <a:lumMod val="50000"/>
                    <a:lumOff val="50000"/>
                  </a:prstClr>
                </a:solidFill>
                <a:latin typeface="Calibri" panose="020F0502020204030204"/>
              </a:rPr>
              <a:t>Pharmacoeconomics</a:t>
            </a:r>
            <a:r>
              <a:rPr lang="en-GB" sz="1100" dirty="0">
                <a:solidFill>
                  <a:prstClr val="black">
                    <a:lumMod val="50000"/>
                    <a:lumOff val="50000"/>
                  </a:prstClr>
                </a:solidFill>
                <a:latin typeface="Calibri" panose="020F0502020204030204"/>
              </a:rPr>
              <a:t> &amp; Outcomes Research. 2020 Sep 20;1-8. </a:t>
            </a:r>
            <a:r>
              <a:rPr lang="en-GB" sz="1100" dirty="0">
                <a:solidFill>
                  <a:prstClr val="black">
                    <a:lumMod val="50000"/>
                    <a:lumOff val="50000"/>
                  </a:prstClr>
                </a:solidFill>
                <a:latin typeface="Calibri" panose="020F0502020204030204"/>
                <a:hlinkClick r:id="rId4"/>
              </a:rPr>
              <a:t>https://doi.org/10.1080/14737167.2020.1812387</a:t>
            </a:r>
            <a:endParaRPr lang="en-GB" sz="1100" dirty="0">
              <a:solidFill>
                <a:prstClr val="black">
                  <a:lumMod val="50000"/>
                  <a:lumOff val="50000"/>
                </a:prstClr>
              </a:solidFill>
              <a:latin typeface="Calibri" panose="020F0502020204030204"/>
            </a:endParaRPr>
          </a:p>
          <a:p>
            <a:pPr defTabSz="685800"/>
            <a:endParaRPr lang="en-GB" sz="1100" dirty="0">
              <a:solidFill>
                <a:prstClr val="black">
                  <a:lumMod val="50000"/>
                  <a:lumOff val="50000"/>
                </a:prstClr>
              </a:solidFill>
              <a:latin typeface="Calibri" panose="020F0502020204030204"/>
            </a:endParaRPr>
          </a:p>
        </p:txBody>
      </p:sp>
    </p:spTree>
    <p:extLst>
      <p:ext uri="{BB962C8B-B14F-4D97-AF65-F5344CB8AC3E}">
        <p14:creationId xmlns:p14="http://schemas.microsoft.com/office/powerpoint/2010/main" val="2186991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211284" y="294784"/>
            <a:ext cx="8711293" cy="7073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r>
              <a:rPr lang="en-GB" sz="2800" dirty="0" smtClean="0"/>
              <a:t>Estimates using published elasticities </a:t>
            </a:r>
            <a:endParaRPr lang="en-GB" sz="2800" dirty="0"/>
          </a:p>
        </p:txBody>
      </p:sp>
      <p:sp>
        <p:nvSpPr>
          <p:cNvPr id="4" name="TextBox 3"/>
          <p:cNvSpPr txBox="1"/>
          <p:nvPr/>
        </p:nvSpPr>
        <p:spPr>
          <a:xfrm>
            <a:off x="275167" y="4895282"/>
            <a:ext cx="8593666" cy="600164"/>
          </a:xfrm>
          <a:prstGeom prst="rect">
            <a:avLst/>
          </a:prstGeom>
          <a:noFill/>
        </p:spPr>
        <p:txBody>
          <a:bodyPr wrap="square" rtlCol="0">
            <a:spAutoFit/>
          </a:bodyPr>
          <a:lstStyle/>
          <a:p>
            <a:r>
              <a:rPr lang="en-GB" sz="1100" dirty="0"/>
              <a:t>Ochalek, J. M., &amp; Lomas, J. (2020). Reflecting the Health Opportunity Costs of Funding Decisions within Value Frameworks: Initial Estimates and the Need for Further Research. Clinical Therapeutics, 42(1), 44-59. </a:t>
            </a:r>
            <a:r>
              <a:rPr lang="en-GB" sz="1100" dirty="0">
                <a:hlinkClick r:id="rId2"/>
              </a:rPr>
              <a:t>https://</a:t>
            </a:r>
            <a:r>
              <a:rPr lang="en-GB" sz="1100" dirty="0" smtClean="0">
                <a:hlinkClick r:id="rId2"/>
              </a:rPr>
              <a:t>doi.org/10.1016/j.clinthera.2019.12.002</a:t>
            </a:r>
            <a:endParaRPr lang="en-GB" sz="1100" dirty="0" smtClean="0"/>
          </a:p>
          <a:p>
            <a:endParaRPr lang="en-GB" sz="1100" dirty="0"/>
          </a:p>
        </p:txBody>
      </p:sp>
      <p:pic>
        <p:nvPicPr>
          <p:cNvPr id="8" name="Picture 7"/>
          <p:cNvPicPr>
            <a:picLocks noChangeAspect="1"/>
          </p:cNvPicPr>
          <p:nvPr/>
        </p:nvPicPr>
        <p:blipFill>
          <a:blip r:embed="rId3"/>
          <a:stretch>
            <a:fillRect/>
          </a:stretch>
        </p:blipFill>
        <p:spPr>
          <a:xfrm>
            <a:off x="211284" y="1361857"/>
            <a:ext cx="8839966" cy="2127688"/>
          </a:xfrm>
          <a:prstGeom prst="rect">
            <a:avLst/>
          </a:prstGeom>
        </p:spPr>
      </p:pic>
      <p:sp>
        <p:nvSpPr>
          <p:cNvPr id="10" name="TextBox 9"/>
          <p:cNvSpPr txBox="1"/>
          <p:nvPr/>
        </p:nvSpPr>
        <p:spPr>
          <a:xfrm>
            <a:off x="1642539" y="3945462"/>
            <a:ext cx="5449184" cy="400110"/>
          </a:xfrm>
          <a:prstGeom prst="rect">
            <a:avLst/>
          </a:prstGeom>
          <a:noFill/>
        </p:spPr>
        <p:txBody>
          <a:bodyPr wrap="none" rtlCol="0">
            <a:spAutoFit/>
          </a:bodyPr>
          <a:lstStyle/>
          <a:p>
            <a:r>
              <a:rPr lang="en-GB" sz="2000" b="1" dirty="0" smtClean="0">
                <a:solidFill>
                  <a:srgbClr val="0070C0"/>
                </a:solidFill>
              </a:rPr>
              <a:t>Plausible range of 6,000 to 10,000 Euros per QALY</a:t>
            </a:r>
            <a:endParaRPr lang="en-GB" sz="2000" b="1" dirty="0">
              <a:solidFill>
                <a:srgbClr val="0070C0"/>
              </a:solidFill>
            </a:endParaRPr>
          </a:p>
        </p:txBody>
      </p:sp>
      <p:sp>
        <p:nvSpPr>
          <p:cNvPr id="11" name="Rectangle 10"/>
          <p:cNvSpPr/>
          <p:nvPr/>
        </p:nvSpPr>
        <p:spPr>
          <a:xfrm>
            <a:off x="4250265" y="1591733"/>
            <a:ext cx="2980267" cy="2006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4535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141"/>
            <a:ext cx="7886700" cy="1104636"/>
          </a:xfrm>
        </p:spPr>
        <p:txBody>
          <a:bodyPr>
            <a:normAutofit/>
          </a:bodyPr>
          <a:lstStyle/>
          <a:p>
            <a:r>
              <a:rPr lang="en-US" sz="2800" dirty="0"/>
              <a:t>Implications for </a:t>
            </a:r>
            <a:r>
              <a:rPr lang="en-US" sz="2800" dirty="0" smtClean="0"/>
              <a:t>other countries? </a:t>
            </a:r>
            <a:endParaRPr lang="en-US" sz="2800" dirty="0"/>
          </a:p>
        </p:txBody>
      </p:sp>
      <p:sp>
        <p:nvSpPr>
          <p:cNvPr id="3" name="Text Placeholder 2"/>
          <p:cNvSpPr>
            <a:spLocks noGrp="1"/>
          </p:cNvSpPr>
          <p:nvPr>
            <p:ph type="body" sz="quarter" idx="10"/>
          </p:nvPr>
        </p:nvSpPr>
        <p:spPr>
          <a:xfrm>
            <a:off x="628650" y="899884"/>
            <a:ext cx="7886700" cy="4622802"/>
          </a:xfrm>
        </p:spPr>
        <p:txBody>
          <a:bodyPr>
            <a:normAutofit/>
          </a:bodyPr>
          <a:lstStyle/>
          <a:p>
            <a:r>
              <a:rPr lang="en-GB" sz="2000" dirty="0" smtClean="0">
                <a:solidFill>
                  <a:srgbClr val="092E41"/>
                </a:solidFill>
                <a:latin typeface="Helvetica Neue" charset="0"/>
                <a:ea typeface="Helvetica Neue" charset="0"/>
                <a:cs typeface="Helvetica Neue" charset="0"/>
              </a:rPr>
              <a:t>Evidence based assessment of health opportunity costs</a:t>
            </a:r>
          </a:p>
          <a:p>
            <a:pPr lvl="1"/>
            <a:r>
              <a:rPr lang="en-GB" sz="1700" dirty="0" smtClean="0">
                <a:solidFill>
                  <a:srgbClr val="092E41"/>
                </a:solidFill>
                <a:latin typeface="Helvetica Neue" charset="0"/>
                <a:ea typeface="Helvetica Neue" charset="0"/>
                <a:cs typeface="Helvetica Neue" charset="0"/>
              </a:rPr>
              <a:t>Implications of existing estimates</a:t>
            </a:r>
          </a:p>
          <a:p>
            <a:pPr lvl="1"/>
            <a:r>
              <a:rPr lang="en-GB" sz="1700" dirty="0" smtClean="0">
                <a:solidFill>
                  <a:srgbClr val="092E41"/>
                </a:solidFill>
                <a:latin typeface="Helvetica Neue" charset="0"/>
                <a:ea typeface="Helvetica Neue" charset="0"/>
                <a:cs typeface="Helvetica Neue" charset="0"/>
              </a:rPr>
              <a:t>Estimation using within country data</a:t>
            </a:r>
          </a:p>
          <a:p>
            <a:r>
              <a:rPr lang="en-GB" sz="2000" dirty="0" smtClean="0">
                <a:solidFill>
                  <a:srgbClr val="092E41"/>
                </a:solidFill>
                <a:latin typeface="Helvetica Neue" charset="0"/>
                <a:ea typeface="Helvetica Neue" charset="0"/>
                <a:cs typeface="Helvetica Neue" charset="0"/>
              </a:rPr>
              <a:t>Evidence based pricing policy </a:t>
            </a:r>
          </a:p>
          <a:p>
            <a:pPr lvl="1"/>
            <a:r>
              <a:rPr lang="en-GB" sz="1600" dirty="0" smtClean="0">
                <a:solidFill>
                  <a:srgbClr val="092E41"/>
                </a:solidFill>
                <a:latin typeface="Helvetica Neue" charset="0"/>
                <a:ea typeface="Helvetica Neue" charset="0"/>
                <a:cs typeface="Helvetica Neue" charset="0"/>
              </a:rPr>
              <a:t>Accounting for dynamic effects (domestic or global)</a:t>
            </a:r>
          </a:p>
          <a:p>
            <a:pPr lvl="1"/>
            <a:r>
              <a:rPr lang="en-GB" sz="1600" dirty="0" smtClean="0">
                <a:solidFill>
                  <a:srgbClr val="092E41"/>
                </a:solidFill>
                <a:latin typeface="Helvetica Neue" charset="0"/>
                <a:ea typeface="Helvetica Neue" charset="0"/>
                <a:cs typeface="Helvetica Neue" charset="0"/>
              </a:rPr>
              <a:t>What share of value are you currently paying?</a:t>
            </a:r>
          </a:p>
          <a:p>
            <a:pPr lvl="1"/>
            <a:r>
              <a:rPr lang="en-GB" sz="1600" dirty="0" smtClean="0">
                <a:solidFill>
                  <a:srgbClr val="092E41"/>
                </a:solidFill>
                <a:latin typeface="Helvetica Neue" charset="0"/>
                <a:ea typeface="Helvetica Neue" charset="0"/>
                <a:cs typeface="Helvetica Neue" charset="0"/>
              </a:rPr>
              <a:t>What are the benefits of moving to dynamically efficient pricing policy?</a:t>
            </a:r>
          </a:p>
          <a:p>
            <a:pPr lvl="1"/>
            <a:r>
              <a:rPr lang="en-GB" sz="1600" dirty="0" smtClean="0">
                <a:solidFill>
                  <a:srgbClr val="092E41"/>
                </a:solidFill>
                <a:latin typeface="Helvetica Neue" charset="0"/>
                <a:ea typeface="Helvetica Neue" charset="0"/>
                <a:cs typeface="Helvetica Neue" charset="0"/>
              </a:rPr>
              <a:t>How are dynamic benefits distributed globally? </a:t>
            </a:r>
          </a:p>
          <a:p>
            <a:r>
              <a:rPr lang="en-GB" sz="1900" dirty="0" smtClean="0">
                <a:solidFill>
                  <a:srgbClr val="092E41"/>
                </a:solidFill>
                <a:latin typeface="Helvetica Neue" charset="0"/>
                <a:ea typeface="Helvetica Neue" charset="0"/>
                <a:cs typeface="Helvetica Neue" charset="0"/>
              </a:rPr>
              <a:t>Establishing practical payment mechanisms informed by HTA </a:t>
            </a:r>
          </a:p>
          <a:p>
            <a:pPr lvl="1"/>
            <a:r>
              <a:rPr lang="en-GB" sz="1600" dirty="0">
                <a:solidFill>
                  <a:srgbClr val="092E41"/>
                </a:solidFill>
                <a:latin typeface="Helvetica Neue" charset="0"/>
                <a:ea typeface="Helvetica Neue" charset="0"/>
                <a:cs typeface="Helvetica Neue" charset="0"/>
              </a:rPr>
              <a:t>Subscription models (delinked reward systems) </a:t>
            </a:r>
          </a:p>
          <a:p>
            <a:pPr lvl="1"/>
            <a:r>
              <a:rPr lang="en-GB" sz="1600" dirty="0">
                <a:solidFill>
                  <a:srgbClr val="092E41"/>
                </a:solidFill>
                <a:latin typeface="Helvetica Neue" charset="0"/>
                <a:ea typeface="Helvetica Neue" charset="0"/>
                <a:cs typeface="Helvetica Neue" charset="0"/>
              </a:rPr>
              <a:t>Guaranteed post-patent prices</a:t>
            </a:r>
          </a:p>
          <a:p>
            <a:pPr lvl="1"/>
            <a:r>
              <a:rPr lang="en-GB" sz="1600" dirty="0">
                <a:solidFill>
                  <a:srgbClr val="092E41"/>
                </a:solidFill>
                <a:latin typeface="Helvetica Neue" charset="0"/>
                <a:ea typeface="Helvetica Neue" charset="0"/>
                <a:cs typeface="Helvetica Neue" charset="0"/>
              </a:rPr>
              <a:t>National rebate mechanisms </a:t>
            </a:r>
          </a:p>
          <a:p>
            <a:pPr lvl="1"/>
            <a:r>
              <a:rPr lang="en-GB" sz="1600" dirty="0">
                <a:solidFill>
                  <a:srgbClr val="092E41"/>
                </a:solidFill>
                <a:latin typeface="Helvetica Neue" charset="0"/>
                <a:ea typeface="Helvetica Neue" charset="0"/>
                <a:cs typeface="Helvetica Neue" charset="0"/>
              </a:rPr>
              <a:t>Product specific HTA approval </a:t>
            </a:r>
            <a:r>
              <a:rPr lang="en-GB" sz="1600" dirty="0" smtClean="0">
                <a:solidFill>
                  <a:srgbClr val="092E41"/>
                </a:solidFill>
                <a:latin typeface="Helvetica Neue" charset="0"/>
                <a:ea typeface="Helvetica Neue" charset="0"/>
                <a:cs typeface="Helvetica Neue" charset="0"/>
              </a:rPr>
              <a:t>norms?</a:t>
            </a:r>
            <a:endParaRPr lang="en-GB" sz="1600" dirty="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020314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0030" y="937288"/>
            <a:ext cx="6579114" cy="3949237"/>
            <a:chOff x="368846" y="836713"/>
            <a:chExt cx="8373478" cy="5627662"/>
          </a:xfrm>
        </p:grpSpPr>
        <p:sp>
          <p:nvSpPr>
            <p:cNvPr id="2" name="TextBox 1"/>
            <p:cNvSpPr txBox="1"/>
            <p:nvPr/>
          </p:nvSpPr>
          <p:spPr>
            <a:xfrm>
              <a:off x="472848" y="908721"/>
              <a:ext cx="1789663" cy="89936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NICE </a:t>
              </a:r>
              <a:r>
                <a:rPr kumimoji="0" lang="en-GB" sz="1167" b="0" i="0" u="none" strike="noStrike" kern="1200" cap="none" spc="0" normalizeH="0" baseline="0" noProof="0" dirty="0">
                  <a:ln>
                    <a:noFill/>
                  </a:ln>
                  <a:solidFill>
                    <a:prstClr val="black"/>
                  </a:solidFill>
                  <a:effectLst/>
                  <a:uLnTx/>
                  <a:uFillTx/>
                  <a:latin typeface="Calibri"/>
                  <a:ea typeface="+mn-ea"/>
                  <a:cs typeface="+mn-cs"/>
                </a:rPr>
                <a:t>Appraisal</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Benefits, costs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p:txBody>
        </p:sp>
        <p:sp>
          <p:nvSpPr>
            <p:cNvPr id="3" name="TextBox 2"/>
            <p:cNvSpPr txBox="1"/>
            <p:nvPr/>
          </p:nvSpPr>
          <p:spPr>
            <a:xfrm>
              <a:off x="6567005" y="871013"/>
              <a:ext cx="2175319"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Assessment</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Cost to produce 1 QALY and share to offer</a:t>
              </a: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562032" y="836713"/>
              <a:ext cx="2022248" cy="115529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Centre (DH)</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required</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beyond volume</a:t>
              </a:r>
            </a:p>
          </p:txBody>
        </p:sp>
        <p:sp>
          <p:nvSpPr>
            <p:cNvPr id="5" name="TextBox 4"/>
            <p:cNvSpPr txBox="1"/>
            <p:nvPr/>
          </p:nvSpPr>
          <p:spPr>
            <a:xfrm>
              <a:off x="1674705" y="2897069"/>
              <a:ext cx="2582573"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Manufacturer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Agrees to include in rebate calculation</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rebate based on sales </a:t>
              </a:r>
            </a:p>
          </p:txBody>
        </p:sp>
        <p:sp>
          <p:nvSpPr>
            <p:cNvPr id="7" name="TextBox 6"/>
            <p:cNvSpPr txBox="1"/>
            <p:nvPr/>
          </p:nvSpPr>
          <p:spPr>
            <a:xfrm>
              <a:off x="1363241" y="5309078"/>
              <a:ext cx="2798597"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manufacturer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Fully reimbursed by centre</a:t>
              </a:r>
            </a:p>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ounded Rectangle 8"/>
            <p:cNvSpPr/>
            <p:nvPr/>
          </p:nvSpPr>
          <p:spPr>
            <a:xfrm>
              <a:off x="368846"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3537198" y="836713"/>
              <a:ext cx="2088232"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6633542"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Arrow Connector 14"/>
            <p:cNvCxnSpPr/>
            <p:nvPr/>
          </p:nvCxnSpPr>
          <p:spPr>
            <a:xfrm>
              <a:off x="2529086" y="1339608"/>
              <a:ext cx="93610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97438" y="1412777"/>
              <a:ext cx="864096"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36998" y="2888685"/>
              <a:ext cx="2424840"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1448966" y="5309077"/>
              <a:ext cx="2664296" cy="100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Straight Arrow Connector 23"/>
            <p:cNvCxnSpPr/>
            <p:nvPr/>
          </p:nvCxnSpPr>
          <p:spPr>
            <a:xfrm flipV="1">
              <a:off x="2889126" y="4149081"/>
              <a:ext cx="0"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961134" y="2132857"/>
              <a:ext cx="576064"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89326" y="2132857"/>
              <a:ext cx="72008" cy="3607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257278" y="5739965"/>
              <a:ext cx="50405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itle 7"/>
          <p:cNvSpPr txBox="1">
            <a:spLocks/>
          </p:cNvSpPr>
          <p:nvPr/>
        </p:nvSpPr>
        <p:spPr>
          <a:xfrm>
            <a:off x="795073" y="-43280"/>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GB" sz="2800" noProof="0" dirty="0" smtClean="0"/>
              <a:t>A p</a:t>
            </a: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ractical </a:t>
            </a:r>
            <a:r>
              <a:rPr kumimoji="0" lang="en-GB" sz="2800" b="1" i="0" u="none" strike="noStrike" kern="1200" cap="none" spc="0" normalizeH="0" baseline="0" noProof="0" dirty="0">
                <a:ln>
                  <a:noFill/>
                </a:ln>
                <a:solidFill>
                  <a:srgbClr val="ADB43A"/>
                </a:solidFill>
                <a:effectLst/>
                <a:uLnTx/>
                <a:uFillTx/>
                <a:latin typeface="Arial"/>
                <a:ea typeface="+mj-ea"/>
                <a:cs typeface="Arial"/>
              </a:rPr>
              <a:t>evidence based </a:t>
            </a: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mechanism  </a:t>
            </a:r>
            <a:endParaRPr kumimoji="0" lang="en-GB" sz="2800" b="1" i="0" u="none" strike="noStrike" kern="1200" cap="none" spc="0" normalizeH="0" baseline="0" noProof="0" dirty="0">
              <a:ln>
                <a:noFill/>
              </a:ln>
              <a:solidFill>
                <a:srgbClr val="ADB43A"/>
              </a:solidFill>
              <a:effectLst/>
              <a:uLnTx/>
              <a:uFillTx/>
              <a:latin typeface="Arial"/>
              <a:ea typeface="+mj-ea"/>
              <a:cs typeface="Arial"/>
            </a:endParaRPr>
          </a:p>
        </p:txBody>
      </p:sp>
    </p:spTree>
    <p:extLst>
      <p:ext uri="{BB962C8B-B14F-4D97-AF65-F5344CB8AC3E}">
        <p14:creationId xmlns:p14="http://schemas.microsoft.com/office/powerpoint/2010/main" val="4164192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0030" y="937288"/>
            <a:ext cx="6579114" cy="3949237"/>
            <a:chOff x="368846" y="836713"/>
            <a:chExt cx="8373478" cy="5627662"/>
          </a:xfrm>
        </p:grpSpPr>
        <p:sp>
          <p:nvSpPr>
            <p:cNvPr id="2" name="TextBox 1"/>
            <p:cNvSpPr txBox="1"/>
            <p:nvPr/>
          </p:nvSpPr>
          <p:spPr>
            <a:xfrm>
              <a:off x="472848" y="908721"/>
              <a:ext cx="1789663" cy="89936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NICE </a:t>
              </a:r>
              <a:r>
                <a:rPr kumimoji="0" lang="en-GB" sz="1167" b="0" i="0" u="none" strike="noStrike" kern="1200" cap="none" spc="0" normalizeH="0" baseline="0" noProof="0" dirty="0">
                  <a:ln>
                    <a:noFill/>
                  </a:ln>
                  <a:solidFill>
                    <a:prstClr val="black"/>
                  </a:solidFill>
                  <a:effectLst/>
                  <a:uLnTx/>
                  <a:uFillTx/>
                  <a:latin typeface="Calibri"/>
                  <a:ea typeface="+mn-ea"/>
                  <a:cs typeface="+mn-cs"/>
                </a:rPr>
                <a:t>Appraisal</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Benefits, costs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p:txBody>
        </p:sp>
        <p:sp>
          <p:nvSpPr>
            <p:cNvPr id="3" name="TextBox 2"/>
            <p:cNvSpPr txBox="1"/>
            <p:nvPr/>
          </p:nvSpPr>
          <p:spPr>
            <a:xfrm>
              <a:off x="6567005" y="871013"/>
              <a:ext cx="2175319"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Assessment</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Cost to produce 1 QALY and share to offer</a:t>
              </a: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562032" y="836713"/>
              <a:ext cx="2022248" cy="115529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Centre (DH)</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required</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beyond volume</a:t>
              </a:r>
            </a:p>
          </p:txBody>
        </p:sp>
        <p:sp>
          <p:nvSpPr>
            <p:cNvPr id="5" name="TextBox 4"/>
            <p:cNvSpPr txBox="1"/>
            <p:nvPr/>
          </p:nvSpPr>
          <p:spPr>
            <a:xfrm>
              <a:off x="1674705" y="2897069"/>
              <a:ext cx="2582573"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Manufacturer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Agrees to include in rebate calculation</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rebate based on sales </a:t>
              </a:r>
            </a:p>
          </p:txBody>
        </p:sp>
        <p:sp>
          <p:nvSpPr>
            <p:cNvPr id="6" name="TextBox 5"/>
            <p:cNvSpPr txBox="1"/>
            <p:nvPr/>
          </p:nvSpPr>
          <p:spPr>
            <a:xfrm>
              <a:off x="5553422" y="2927266"/>
              <a:ext cx="2402954"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Manufacturer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Does not agree to include in rebate calculation </a:t>
              </a:r>
            </a:p>
          </p:txBody>
        </p:sp>
        <p:sp>
          <p:nvSpPr>
            <p:cNvPr id="7" name="TextBox 6"/>
            <p:cNvSpPr txBox="1"/>
            <p:nvPr/>
          </p:nvSpPr>
          <p:spPr>
            <a:xfrm>
              <a:off x="1363241" y="5309078"/>
              <a:ext cx="2798597"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manufacturer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Fully reimbursed by centre</a:t>
              </a:r>
            </a:p>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5373803" y="5301207"/>
              <a:ext cx="2798597"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manufacturer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Not reimbursed</a:t>
              </a:r>
            </a:p>
          </p:txBody>
        </p:sp>
        <p:sp>
          <p:nvSpPr>
            <p:cNvPr id="9" name="Rounded Rectangle 8"/>
            <p:cNvSpPr/>
            <p:nvPr/>
          </p:nvSpPr>
          <p:spPr>
            <a:xfrm>
              <a:off x="368846"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3537198" y="836713"/>
              <a:ext cx="2088232"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6633542"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Arrow Connector 14"/>
            <p:cNvCxnSpPr/>
            <p:nvPr/>
          </p:nvCxnSpPr>
          <p:spPr>
            <a:xfrm>
              <a:off x="2529086" y="1339608"/>
              <a:ext cx="93610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97438" y="1412777"/>
              <a:ext cx="864096"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36998" y="2888685"/>
              <a:ext cx="2424840"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p:nvSpPr>
          <p:spPr>
            <a:xfrm>
              <a:off x="5531536" y="2888685"/>
              <a:ext cx="2352832"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1448966" y="5309077"/>
              <a:ext cx="2664296" cy="100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5436096" y="5301209"/>
              <a:ext cx="2664296" cy="100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Straight Arrow Connector 23"/>
            <p:cNvCxnSpPr/>
            <p:nvPr/>
          </p:nvCxnSpPr>
          <p:spPr>
            <a:xfrm flipV="1">
              <a:off x="2889126" y="4149081"/>
              <a:ext cx="0"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32240" y="4149081"/>
              <a:ext cx="0"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961134" y="2132857"/>
              <a:ext cx="576064"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89326" y="2132857"/>
              <a:ext cx="72008" cy="3607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257278" y="5739965"/>
              <a:ext cx="50405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itle 7"/>
          <p:cNvSpPr txBox="1">
            <a:spLocks/>
          </p:cNvSpPr>
          <p:nvPr/>
        </p:nvSpPr>
        <p:spPr>
          <a:xfrm>
            <a:off x="795073" y="-43280"/>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A practical </a:t>
            </a:r>
            <a:r>
              <a:rPr kumimoji="0" lang="en-GB" sz="2800" b="1" i="0" u="none" strike="noStrike" kern="1200" cap="none" spc="0" normalizeH="0" baseline="0" noProof="0" dirty="0">
                <a:ln>
                  <a:noFill/>
                </a:ln>
                <a:solidFill>
                  <a:srgbClr val="ADB43A"/>
                </a:solidFill>
                <a:effectLst/>
                <a:uLnTx/>
                <a:uFillTx/>
                <a:latin typeface="Arial"/>
                <a:ea typeface="+mj-ea"/>
                <a:cs typeface="Arial"/>
              </a:rPr>
              <a:t>evidence based mechanism </a:t>
            </a: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 </a:t>
            </a:r>
            <a:endParaRPr kumimoji="0" lang="en-GB" sz="2800" b="1" i="0" u="none" strike="noStrike" kern="1200" cap="none" spc="0" normalizeH="0" baseline="0" noProof="0" dirty="0">
              <a:ln>
                <a:noFill/>
              </a:ln>
              <a:solidFill>
                <a:srgbClr val="ADB43A"/>
              </a:solidFill>
              <a:effectLst/>
              <a:uLnTx/>
              <a:uFillTx/>
              <a:latin typeface="Arial"/>
              <a:ea typeface="+mj-ea"/>
              <a:cs typeface="Arial"/>
            </a:endParaRPr>
          </a:p>
        </p:txBody>
      </p:sp>
    </p:spTree>
    <p:extLst>
      <p:ext uri="{BB962C8B-B14F-4D97-AF65-F5344CB8AC3E}">
        <p14:creationId xmlns:p14="http://schemas.microsoft.com/office/powerpoint/2010/main" val="20859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13"/>
            <a:ext cx="7886700" cy="664973"/>
          </a:xfrm>
        </p:spPr>
        <p:txBody>
          <a:bodyPr>
            <a:normAutofit/>
          </a:bodyPr>
          <a:lstStyle/>
          <a:p>
            <a:r>
              <a:rPr lang="en-US" sz="2800" dirty="0" smtClean="0"/>
              <a:t>So who pays these real costs?</a:t>
            </a:r>
            <a:endParaRPr lang="en-US" sz="2800" dirty="0"/>
          </a:p>
        </p:txBody>
      </p:sp>
      <p:sp>
        <p:nvSpPr>
          <p:cNvPr id="3" name="Text Placeholder 2"/>
          <p:cNvSpPr>
            <a:spLocks noGrp="1"/>
          </p:cNvSpPr>
          <p:nvPr>
            <p:ph type="body" sz="quarter" idx="10"/>
          </p:nvPr>
        </p:nvSpPr>
        <p:spPr>
          <a:xfrm>
            <a:off x="635907" y="1270002"/>
            <a:ext cx="7886700" cy="3969657"/>
          </a:xfrm>
        </p:spPr>
        <p:txBody>
          <a:bodyPr>
            <a:normAutofit/>
          </a:bodyPr>
          <a:lstStyle/>
          <a:p>
            <a:r>
              <a:rPr lang="en-GB" sz="2400" dirty="0" smtClean="0">
                <a:solidFill>
                  <a:srgbClr val="092E41"/>
                </a:solidFill>
                <a:latin typeface="Helvetica Neue" charset="0"/>
                <a:ea typeface="Helvetica Neue" charset="0"/>
                <a:cs typeface="Helvetica Neue" charset="0"/>
              </a:rPr>
              <a:t>All NHS patients</a:t>
            </a:r>
          </a:p>
          <a:p>
            <a:pPr lvl="1"/>
            <a:r>
              <a:rPr lang="en-GB" sz="2100" dirty="0" smtClean="0">
                <a:solidFill>
                  <a:srgbClr val="092E41"/>
                </a:solidFill>
                <a:latin typeface="Helvetica Neue" charset="0"/>
                <a:ea typeface="Helvetica Neue" charset="0"/>
                <a:cs typeface="Helvetica Neue" charset="0"/>
              </a:rPr>
              <a:t>Increased mortality and reduced survival</a:t>
            </a:r>
          </a:p>
          <a:p>
            <a:pPr lvl="2"/>
            <a:r>
              <a:rPr lang="en-GB" dirty="0"/>
              <a:t>C</a:t>
            </a:r>
            <a:r>
              <a:rPr lang="en-GB" dirty="0" smtClean="0"/>
              <a:t>ancer</a:t>
            </a:r>
            <a:r>
              <a:rPr lang="en-GB" dirty="0"/>
              <a:t>, circulatory, respiratory and gastro-intestinal diseases </a:t>
            </a:r>
            <a:endParaRPr lang="en-GB" dirty="0" smtClean="0"/>
          </a:p>
          <a:p>
            <a:pPr lvl="1"/>
            <a:r>
              <a:rPr lang="en-GB" sz="2100" dirty="0" smtClean="0">
                <a:solidFill>
                  <a:srgbClr val="092E41"/>
                </a:solidFill>
                <a:latin typeface="Helvetica Neue" charset="0"/>
                <a:ea typeface="Helvetica Neue" charset="0"/>
                <a:cs typeface="Helvetica Neue" charset="0"/>
              </a:rPr>
              <a:t>Reduced quality of life </a:t>
            </a:r>
          </a:p>
          <a:p>
            <a:pPr lvl="2"/>
            <a:r>
              <a:rPr lang="en-GB" sz="1800" dirty="0">
                <a:solidFill>
                  <a:srgbClr val="092E41"/>
                </a:solidFill>
                <a:latin typeface="Helvetica Neue" charset="0"/>
                <a:ea typeface="Helvetica Neue" charset="0"/>
                <a:cs typeface="Helvetica Neue" charset="0"/>
              </a:rPr>
              <a:t>respiratory, gastro-intestinal, endocrine, neurological, muscular skeletal and mental health </a:t>
            </a:r>
            <a:r>
              <a:rPr lang="en-GB" sz="1800" dirty="0" smtClean="0">
                <a:solidFill>
                  <a:srgbClr val="092E41"/>
                </a:solidFill>
                <a:latin typeface="Helvetica Neue" charset="0"/>
                <a:ea typeface="Helvetica Neue" charset="0"/>
                <a:cs typeface="Helvetica Neue" charset="0"/>
              </a:rPr>
              <a:t>problems</a:t>
            </a:r>
          </a:p>
          <a:p>
            <a:pPr lvl="1"/>
            <a:r>
              <a:rPr lang="en-GB" sz="2100" dirty="0" smtClean="0">
                <a:solidFill>
                  <a:srgbClr val="092E41"/>
                </a:solidFill>
                <a:latin typeface="Helvetica Neue" charset="0"/>
                <a:ea typeface="Helvetica Neue" charset="0"/>
                <a:cs typeface="Helvetica Neue" charset="0"/>
              </a:rPr>
              <a:t>Increased health inequality </a:t>
            </a:r>
          </a:p>
          <a:p>
            <a:r>
              <a:rPr lang="en-GB" sz="2400" dirty="0">
                <a:solidFill>
                  <a:srgbClr val="092E41"/>
                </a:solidFill>
                <a:latin typeface="Helvetica Neue" charset="0"/>
                <a:ea typeface="Helvetica Neue" charset="0"/>
                <a:cs typeface="Helvetica Neue" charset="0"/>
              </a:rPr>
              <a:t>Increased costs for local authorities </a:t>
            </a:r>
            <a:r>
              <a:rPr lang="en-GB" sz="2400" dirty="0" smtClean="0">
                <a:solidFill>
                  <a:srgbClr val="092E41"/>
                </a:solidFill>
                <a:latin typeface="Helvetica Neue" charset="0"/>
                <a:ea typeface="Helvetica Neue" charset="0"/>
                <a:cs typeface="Helvetica Neue" charset="0"/>
              </a:rPr>
              <a:t>(£118m)</a:t>
            </a:r>
          </a:p>
          <a:p>
            <a:r>
              <a:rPr lang="en-GB" sz="2400" dirty="0" smtClean="0">
                <a:solidFill>
                  <a:srgbClr val="092E41"/>
                </a:solidFill>
                <a:latin typeface="Helvetica Neue" charset="0"/>
                <a:ea typeface="Helvetica Neue" charset="0"/>
                <a:cs typeface="Helvetica Neue" charset="0"/>
              </a:rPr>
              <a:t>Users of social care and their unpaid carers </a:t>
            </a:r>
          </a:p>
          <a:p>
            <a:r>
              <a:rPr lang="en-GB" sz="2400" dirty="0" smtClean="0">
                <a:solidFill>
                  <a:srgbClr val="092E41"/>
                </a:solidFill>
                <a:latin typeface="Helvetica Neue" charset="0"/>
                <a:ea typeface="Helvetica Neue" charset="0"/>
                <a:cs typeface="Helvetica Neue" charset="0"/>
              </a:rPr>
              <a:t>Reduction in local economic growth</a:t>
            </a:r>
          </a:p>
          <a:p>
            <a:endParaRPr lang="en-GB" sz="2400" dirty="0" smtClean="0">
              <a:solidFill>
                <a:srgbClr val="092E41"/>
              </a:solidFill>
              <a:latin typeface="Helvetica Neue" charset="0"/>
              <a:ea typeface="Helvetica Neue" charset="0"/>
              <a:cs typeface="Helvetica Neue" charset="0"/>
            </a:endParaRPr>
          </a:p>
          <a:p>
            <a:endParaRPr lang="en-GB" sz="24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713608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0030" y="937288"/>
            <a:ext cx="6579114" cy="3949237"/>
            <a:chOff x="368846" y="836713"/>
            <a:chExt cx="8373478" cy="5627662"/>
          </a:xfrm>
        </p:grpSpPr>
        <p:sp>
          <p:nvSpPr>
            <p:cNvPr id="2" name="TextBox 1"/>
            <p:cNvSpPr txBox="1"/>
            <p:nvPr/>
          </p:nvSpPr>
          <p:spPr>
            <a:xfrm>
              <a:off x="472848" y="908721"/>
              <a:ext cx="1789663" cy="89936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NICE </a:t>
              </a:r>
              <a:r>
                <a:rPr kumimoji="0" lang="en-GB" sz="1167" b="0" i="0" u="none" strike="noStrike" kern="1200" cap="none" spc="0" normalizeH="0" baseline="0" noProof="0" dirty="0">
                  <a:ln>
                    <a:noFill/>
                  </a:ln>
                  <a:solidFill>
                    <a:prstClr val="black"/>
                  </a:solidFill>
                  <a:effectLst/>
                  <a:uLnTx/>
                  <a:uFillTx/>
                  <a:latin typeface="Calibri"/>
                  <a:ea typeface="+mn-ea"/>
                  <a:cs typeface="+mn-cs"/>
                </a:rPr>
                <a:t>Appraisal</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Benefits, costs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p:txBody>
        </p:sp>
        <p:sp>
          <p:nvSpPr>
            <p:cNvPr id="3" name="TextBox 2"/>
            <p:cNvSpPr txBox="1"/>
            <p:nvPr/>
          </p:nvSpPr>
          <p:spPr>
            <a:xfrm>
              <a:off x="6567005" y="871013"/>
              <a:ext cx="2175319"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Assessment</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Cost to produce 1 QALY and share to offer</a:t>
              </a: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3562032" y="836713"/>
              <a:ext cx="2022248" cy="1155297"/>
            </a:xfrm>
            <a:prstGeom prst="rect">
              <a:avLst/>
            </a:prstGeom>
            <a:noFill/>
          </p:spPr>
          <p:txBody>
            <a:bodyPr wrap="non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Centre (DH)</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required</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Appropriate volume</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Rebate beyond volume</a:t>
              </a:r>
            </a:p>
          </p:txBody>
        </p:sp>
        <p:sp>
          <p:nvSpPr>
            <p:cNvPr id="5" name="TextBox 4"/>
            <p:cNvSpPr txBox="1"/>
            <p:nvPr/>
          </p:nvSpPr>
          <p:spPr>
            <a:xfrm>
              <a:off x="1674705" y="2897069"/>
              <a:ext cx="2582573"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Manufacturer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Agrees to include in rebate calculation</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rebate based on sales </a:t>
              </a:r>
            </a:p>
          </p:txBody>
        </p:sp>
        <p:sp>
          <p:nvSpPr>
            <p:cNvPr id="6" name="TextBox 5"/>
            <p:cNvSpPr txBox="1"/>
            <p:nvPr/>
          </p:nvSpPr>
          <p:spPr>
            <a:xfrm>
              <a:off x="5553422" y="2927266"/>
              <a:ext cx="2402954"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Manufacturer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Does not agree to include in rebate calculation </a:t>
              </a:r>
            </a:p>
          </p:txBody>
        </p:sp>
        <p:sp>
          <p:nvSpPr>
            <p:cNvPr id="7" name="TextBox 6"/>
            <p:cNvSpPr txBox="1"/>
            <p:nvPr/>
          </p:nvSpPr>
          <p:spPr>
            <a:xfrm>
              <a:off x="1363241" y="5309078"/>
              <a:ext cx="2798597" cy="115529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manufacturer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Fully reimbursed by centre</a:t>
              </a:r>
            </a:p>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5373803" y="5301207"/>
              <a:ext cx="2798597" cy="899367"/>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Pays manufacturer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a:ln>
                    <a:noFill/>
                  </a:ln>
                  <a:solidFill>
                    <a:prstClr val="black"/>
                  </a:solidFill>
                  <a:effectLst/>
                  <a:uLnTx/>
                  <a:uFillTx/>
                  <a:latin typeface="Calibri"/>
                  <a:ea typeface="+mn-ea"/>
                  <a:cs typeface="+mn-cs"/>
                </a:rPr>
                <a:t>Not reimbursed</a:t>
              </a:r>
            </a:p>
          </p:txBody>
        </p:sp>
        <p:sp>
          <p:nvSpPr>
            <p:cNvPr id="9" name="Rounded Rectangle 8"/>
            <p:cNvSpPr/>
            <p:nvPr/>
          </p:nvSpPr>
          <p:spPr>
            <a:xfrm>
              <a:off x="368846"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9"/>
            <p:cNvSpPr/>
            <p:nvPr/>
          </p:nvSpPr>
          <p:spPr>
            <a:xfrm>
              <a:off x="3537198" y="836713"/>
              <a:ext cx="2088232"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6633542" y="836713"/>
              <a:ext cx="2088232" cy="10359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Arrow Connector 14"/>
            <p:cNvCxnSpPr/>
            <p:nvPr/>
          </p:nvCxnSpPr>
          <p:spPr>
            <a:xfrm>
              <a:off x="2529086" y="1339608"/>
              <a:ext cx="936104"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97438" y="1412777"/>
              <a:ext cx="864096"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736998" y="2888685"/>
              <a:ext cx="2424840"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9"/>
            <p:cNvSpPr/>
            <p:nvPr/>
          </p:nvSpPr>
          <p:spPr>
            <a:xfrm>
              <a:off x="5531536" y="2888685"/>
              <a:ext cx="2352832" cy="11883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20"/>
            <p:cNvSpPr/>
            <p:nvPr/>
          </p:nvSpPr>
          <p:spPr>
            <a:xfrm>
              <a:off x="1448966" y="5309077"/>
              <a:ext cx="2664296" cy="100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21"/>
            <p:cNvSpPr/>
            <p:nvPr/>
          </p:nvSpPr>
          <p:spPr>
            <a:xfrm>
              <a:off x="5436096" y="5301209"/>
              <a:ext cx="2664296" cy="100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cxnSp>
          <p:nvCxnSpPr>
            <p:cNvPr id="24" name="Straight Arrow Connector 23"/>
            <p:cNvCxnSpPr/>
            <p:nvPr/>
          </p:nvCxnSpPr>
          <p:spPr>
            <a:xfrm flipV="1">
              <a:off x="2889126" y="4149081"/>
              <a:ext cx="0"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732240" y="4149081"/>
              <a:ext cx="0" cy="10801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961134" y="2132857"/>
              <a:ext cx="576064" cy="648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89326" y="2132857"/>
              <a:ext cx="72008" cy="36071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257278" y="5739965"/>
              <a:ext cx="50405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itle 7"/>
          <p:cNvSpPr txBox="1">
            <a:spLocks/>
          </p:cNvSpPr>
          <p:nvPr/>
        </p:nvSpPr>
        <p:spPr>
          <a:xfrm>
            <a:off x="795073" y="-43280"/>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A practical </a:t>
            </a:r>
            <a:r>
              <a:rPr kumimoji="0" lang="en-GB" sz="2800" b="1" i="0" u="none" strike="noStrike" kern="1200" cap="none" spc="0" normalizeH="0" baseline="0" noProof="0" dirty="0">
                <a:ln>
                  <a:noFill/>
                </a:ln>
                <a:solidFill>
                  <a:srgbClr val="ADB43A"/>
                </a:solidFill>
                <a:effectLst/>
                <a:uLnTx/>
                <a:uFillTx/>
                <a:latin typeface="Arial"/>
                <a:ea typeface="+mj-ea"/>
                <a:cs typeface="Arial"/>
              </a:rPr>
              <a:t>evidence based mechanism </a:t>
            </a:r>
            <a:r>
              <a:rPr kumimoji="0" lang="en-GB" sz="2800" b="1" i="0" u="none" strike="noStrike" kern="1200" cap="none" spc="0" normalizeH="0" baseline="0" noProof="0" dirty="0" smtClean="0">
                <a:ln>
                  <a:noFill/>
                </a:ln>
                <a:solidFill>
                  <a:srgbClr val="ADB43A"/>
                </a:solidFill>
                <a:effectLst/>
                <a:uLnTx/>
                <a:uFillTx/>
                <a:latin typeface="Arial"/>
                <a:ea typeface="+mj-ea"/>
                <a:cs typeface="Arial"/>
              </a:rPr>
              <a:t> </a:t>
            </a:r>
            <a:endParaRPr kumimoji="0" lang="en-GB" sz="2800" b="1" i="0" u="none" strike="noStrike" kern="1200" cap="none" spc="0" normalizeH="0" baseline="0" noProof="0" dirty="0">
              <a:ln>
                <a:noFill/>
              </a:ln>
              <a:solidFill>
                <a:srgbClr val="ADB43A"/>
              </a:solidFill>
              <a:effectLst/>
              <a:uLnTx/>
              <a:uFillTx/>
              <a:latin typeface="Arial"/>
              <a:ea typeface="+mj-ea"/>
              <a:cs typeface="Arial"/>
            </a:endParaRPr>
          </a:p>
        </p:txBody>
      </p:sp>
      <p:sp>
        <p:nvSpPr>
          <p:cNvPr id="27" name="Rounded Rectangle 26"/>
          <p:cNvSpPr/>
          <p:nvPr/>
        </p:nvSpPr>
        <p:spPr>
          <a:xfrm>
            <a:off x="6746878" y="2417742"/>
            <a:ext cx="1640742" cy="7270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6745398" y="2548100"/>
            <a:ext cx="1526556" cy="451534"/>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smtClean="0">
                <a:ln>
                  <a:noFill/>
                </a:ln>
                <a:solidFill>
                  <a:prstClr val="black"/>
                </a:solidFill>
                <a:effectLst/>
                <a:uLnTx/>
                <a:uFillTx/>
                <a:latin typeface="Calibri"/>
                <a:ea typeface="+mn-ea"/>
                <a:cs typeface="+mn-cs"/>
              </a:rPr>
              <a:t>Crown purchase</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Licence generics </a:t>
            </a: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ounded Rectangle 29"/>
          <p:cNvSpPr/>
          <p:nvPr/>
        </p:nvSpPr>
        <p:spPr>
          <a:xfrm>
            <a:off x="6553516" y="4084785"/>
            <a:ext cx="2093360" cy="701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61970" rtl="0" eaLnBrk="1" fontAlgn="auto" latinLnBrk="0" hangingPunct="1">
              <a:lnSpc>
                <a:spcPct val="100000"/>
              </a:lnSpc>
              <a:spcBef>
                <a:spcPts val="0"/>
              </a:spcBef>
              <a:spcAft>
                <a:spcPts val="0"/>
              </a:spcAft>
              <a:buClrTx/>
              <a:buSzTx/>
              <a:buFontTx/>
              <a:buNone/>
              <a:tabLst/>
              <a:defRPr/>
            </a:pPr>
            <a:endParaRPr kumimoji="0" lang="en-GB" sz="1167"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6519086" y="4135583"/>
            <a:ext cx="2198882" cy="631135"/>
          </a:xfrm>
          <a:prstGeom prst="rect">
            <a:avLst/>
          </a:prstGeom>
          <a:noFill/>
        </p:spPr>
        <p:txBody>
          <a:bodyPr wrap="square" rtlCol="0">
            <a:spAutoFit/>
          </a:bodyPr>
          <a:lstStyle/>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1" i="0" u="none" strike="noStrike" kern="1200" cap="none" spc="0" normalizeH="0" baseline="0" noProof="0" dirty="0">
                <a:ln>
                  <a:noFill/>
                </a:ln>
                <a:solidFill>
                  <a:prstClr val="black"/>
                </a:solidFill>
                <a:effectLst/>
                <a:uLnTx/>
                <a:uFillTx/>
                <a:latin typeface="Calibri"/>
                <a:ea typeface="+mn-ea"/>
                <a:cs typeface="+mn-cs"/>
              </a:rPr>
              <a:t>Prescriber</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Early access to generic or </a:t>
            </a:r>
          </a:p>
          <a:p>
            <a:pPr marL="0" marR="0" lvl="0" indent="0" algn="ctr" defTabSz="761970" rtl="0" eaLnBrk="1" fontAlgn="auto" latinLnBrk="0" hangingPunct="1">
              <a:lnSpc>
                <a:spcPct val="100000"/>
              </a:lnSpc>
              <a:spcBef>
                <a:spcPts val="0"/>
              </a:spcBef>
              <a:spcAft>
                <a:spcPts val="0"/>
              </a:spcAft>
              <a:buClrTx/>
              <a:buSzTx/>
              <a:buFontTx/>
              <a:buNone/>
              <a:tabLst/>
              <a:defRPr/>
            </a:pPr>
            <a:r>
              <a:rPr kumimoji="0" lang="en-GB" sz="1167" b="0" i="0" u="none" strike="noStrike" kern="1200" cap="none" spc="0" normalizeH="0" baseline="0" noProof="0" dirty="0" smtClean="0">
                <a:ln>
                  <a:noFill/>
                </a:ln>
                <a:solidFill>
                  <a:prstClr val="black"/>
                </a:solidFill>
                <a:effectLst/>
                <a:uLnTx/>
                <a:uFillTx/>
                <a:latin typeface="Calibri"/>
                <a:ea typeface="+mn-ea"/>
                <a:cs typeface="+mn-cs"/>
              </a:rPr>
              <a:t>bio similar</a:t>
            </a:r>
            <a:endParaRPr kumimoji="0" lang="en-GB" sz="1167"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4" name="Straight Arrow Connector 33"/>
          <p:cNvCxnSpPr/>
          <p:nvPr/>
        </p:nvCxnSpPr>
        <p:spPr>
          <a:xfrm>
            <a:off x="7572555" y="3211226"/>
            <a:ext cx="0" cy="8176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412343" y="1618955"/>
            <a:ext cx="2320655" cy="7987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0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1" y="162340"/>
            <a:ext cx="7886700" cy="599659"/>
          </a:xfrm>
        </p:spPr>
        <p:txBody>
          <a:bodyPr>
            <a:normAutofit/>
          </a:bodyPr>
          <a:lstStyle/>
          <a:p>
            <a:r>
              <a:rPr lang="en-US" sz="2000" dirty="0" smtClean="0"/>
              <a:t>Application to a sample of NICE Technology Appraisals  </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542076719"/>
              </p:ext>
            </p:extLst>
          </p:nvPr>
        </p:nvGraphicFramePr>
        <p:xfrm>
          <a:off x="599621" y="754745"/>
          <a:ext cx="8137979" cy="4159003"/>
        </p:xfrm>
        <a:graphic>
          <a:graphicData uri="http://schemas.openxmlformats.org/drawingml/2006/table">
            <a:tbl>
              <a:tblPr firstRow="1" firstCol="1" bandRow="1">
                <a:tableStyleId>{5C22544A-7EE6-4342-B048-85BDC9FD1C3A}</a:tableStyleId>
              </a:tblPr>
              <a:tblGrid>
                <a:gridCol w="1454911">
                  <a:extLst>
                    <a:ext uri="{9D8B030D-6E8A-4147-A177-3AD203B41FA5}">
                      <a16:colId xmlns:a16="http://schemas.microsoft.com/office/drawing/2014/main" val="2957445941"/>
                    </a:ext>
                  </a:extLst>
                </a:gridCol>
                <a:gridCol w="1263240">
                  <a:extLst>
                    <a:ext uri="{9D8B030D-6E8A-4147-A177-3AD203B41FA5}">
                      <a16:colId xmlns:a16="http://schemas.microsoft.com/office/drawing/2014/main" val="1350185652"/>
                    </a:ext>
                  </a:extLst>
                </a:gridCol>
                <a:gridCol w="940897">
                  <a:extLst>
                    <a:ext uri="{9D8B030D-6E8A-4147-A177-3AD203B41FA5}">
                      <a16:colId xmlns:a16="http://schemas.microsoft.com/office/drawing/2014/main" val="2633177691"/>
                    </a:ext>
                  </a:extLst>
                </a:gridCol>
                <a:gridCol w="1028017">
                  <a:extLst>
                    <a:ext uri="{9D8B030D-6E8A-4147-A177-3AD203B41FA5}">
                      <a16:colId xmlns:a16="http://schemas.microsoft.com/office/drawing/2014/main" val="2824662279"/>
                    </a:ext>
                  </a:extLst>
                </a:gridCol>
                <a:gridCol w="1036729">
                  <a:extLst>
                    <a:ext uri="{9D8B030D-6E8A-4147-A177-3AD203B41FA5}">
                      <a16:colId xmlns:a16="http://schemas.microsoft.com/office/drawing/2014/main" val="2111915932"/>
                    </a:ext>
                  </a:extLst>
                </a:gridCol>
                <a:gridCol w="1049842">
                  <a:extLst>
                    <a:ext uri="{9D8B030D-6E8A-4147-A177-3AD203B41FA5}">
                      <a16:colId xmlns:a16="http://schemas.microsoft.com/office/drawing/2014/main" val="2902203716"/>
                    </a:ext>
                  </a:extLst>
                </a:gridCol>
                <a:gridCol w="1364343">
                  <a:extLst>
                    <a:ext uri="{9D8B030D-6E8A-4147-A177-3AD203B41FA5}">
                      <a16:colId xmlns:a16="http://schemas.microsoft.com/office/drawing/2014/main" val="4193871673"/>
                    </a:ext>
                  </a:extLst>
                </a:gridCol>
              </a:tblGrid>
              <a:tr h="195123">
                <a:tc>
                  <a:txBody>
                    <a:bodyPr/>
                    <a:lstStyle/>
                    <a:p>
                      <a:pPr>
                        <a:lnSpc>
                          <a:spcPct val="150000"/>
                        </a:lnSpc>
                        <a:spcAft>
                          <a:spcPts val="0"/>
                        </a:spcAft>
                      </a:pPr>
                      <a:r>
                        <a:rPr lang="en-GB" sz="1100" dirty="0">
                          <a:effectLst/>
                          <a:latin typeface="+mn-lt"/>
                        </a:rPr>
                        <a:t> </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gridSpan="3">
                  <a:txBody>
                    <a:bodyPr/>
                    <a:lstStyle/>
                    <a:p>
                      <a:pPr>
                        <a:lnSpc>
                          <a:spcPct val="150000"/>
                        </a:lnSpc>
                        <a:spcAft>
                          <a:spcPts val="0"/>
                        </a:spcAft>
                      </a:pPr>
                      <a:r>
                        <a:rPr lang="en-GB" sz="1100">
                          <a:effectLst/>
                          <a:latin typeface="+mn-lt"/>
                        </a:rPr>
                        <a:t>HEc (2021)</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hMerge="1">
                  <a:txBody>
                    <a:bodyPr/>
                    <a:lstStyle/>
                    <a:p>
                      <a:endParaRPr lang="en-GB"/>
                    </a:p>
                  </a:txBody>
                  <a:tcPr/>
                </a:tc>
                <a:tc hMerge="1">
                  <a:txBody>
                    <a:bodyPr/>
                    <a:lstStyle/>
                    <a:p>
                      <a:endParaRPr lang="en-GB"/>
                    </a:p>
                  </a:txBody>
                  <a:tcPr/>
                </a:tc>
                <a:tc gridSpan="3">
                  <a:txBody>
                    <a:bodyPr/>
                    <a:lstStyle/>
                    <a:p>
                      <a:pPr>
                        <a:lnSpc>
                          <a:spcPct val="150000"/>
                        </a:lnSpc>
                        <a:spcAft>
                          <a:spcPts val="0"/>
                        </a:spcAft>
                      </a:pPr>
                      <a:r>
                        <a:rPr lang="en-GB" sz="1100" dirty="0">
                          <a:effectLst/>
                          <a:latin typeface="+mn-lt"/>
                        </a:rPr>
                        <a:t>Optimal analysis</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8222151"/>
                  </a:ext>
                </a:extLst>
              </a:tr>
              <a:tr h="482308">
                <a:tc>
                  <a:txBody>
                    <a:bodyPr/>
                    <a:lstStyle/>
                    <a:p>
                      <a:pPr>
                        <a:lnSpc>
                          <a:spcPct val="150000"/>
                        </a:lnSpc>
                        <a:spcAft>
                          <a:spcPts val="0"/>
                        </a:spcAft>
                      </a:pPr>
                      <a:r>
                        <a:rPr lang="en-GB" sz="1100" dirty="0">
                          <a:effectLst/>
                          <a:latin typeface="+mn-lt"/>
                        </a:rPr>
                        <a:t>Product</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Final </a:t>
                      </a:r>
                      <a:r>
                        <a:rPr lang="en-GB" sz="1100" dirty="0" smtClean="0">
                          <a:effectLst/>
                          <a:latin typeface="+mn-lt"/>
                        </a:rPr>
                        <a:t>Appraisal</a:t>
                      </a:r>
                      <a:r>
                        <a:rPr lang="en-GB" sz="1100" baseline="0" dirty="0" smtClean="0">
                          <a:effectLst/>
                          <a:latin typeface="+mn-lt"/>
                        </a:rPr>
                        <a:t> </a:t>
                      </a:r>
                      <a:r>
                        <a:rPr lang="en-GB" sz="1100" dirty="0" smtClean="0">
                          <a:effectLst/>
                          <a:latin typeface="+mn-lt"/>
                        </a:rPr>
                        <a:t>Determination </a:t>
                      </a:r>
                      <a:r>
                        <a:rPr lang="en-GB" sz="1100" dirty="0">
                          <a:effectLst/>
                          <a:latin typeface="+mn-lt"/>
                        </a:rPr>
                        <a:t>ICER (£ per QALY)</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Implied price premium (£)</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Estimated share of value to manufacturer</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Share to manufacturer</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Optimal implied price premium </a:t>
                      </a:r>
                      <a:r>
                        <a:rPr lang="en-GB" sz="1100" dirty="0" smtClean="0">
                          <a:effectLst/>
                          <a:latin typeface="+mn-lt"/>
                        </a:rPr>
                        <a:t>under </a:t>
                      </a:r>
                      <a:r>
                        <a:rPr lang="en-GB" sz="1100" dirty="0">
                          <a:effectLst/>
                          <a:latin typeface="+mn-lt"/>
                        </a:rPr>
                        <a:t>IPP </a:t>
                      </a:r>
                      <a:r>
                        <a:rPr lang="en-GB" sz="1100" dirty="0" smtClean="0">
                          <a:effectLst/>
                          <a:latin typeface="+mn-lt"/>
                        </a:rPr>
                        <a:t>(£)</a:t>
                      </a:r>
                      <a:r>
                        <a:rPr lang="en-GB" sz="1100" dirty="0">
                          <a:effectLst/>
                          <a:latin typeface="+mn-lt"/>
                        </a:rPr>
                        <a:t> </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nSpc>
                          <a:spcPct val="100000"/>
                        </a:lnSpc>
                        <a:spcAft>
                          <a:spcPts val="0"/>
                        </a:spcAft>
                      </a:pPr>
                      <a:r>
                        <a:rPr lang="en-GB" sz="1100" dirty="0">
                          <a:effectLst/>
                          <a:latin typeface="+mn-lt"/>
                        </a:rPr>
                        <a:t>Optimal approval norm </a:t>
                      </a:r>
                      <a:r>
                        <a:rPr lang="en-GB" sz="1100" dirty="0" smtClean="0">
                          <a:effectLst/>
                          <a:latin typeface="+mn-lt"/>
                        </a:rPr>
                        <a:t>under </a:t>
                      </a:r>
                      <a:r>
                        <a:rPr lang="en-GB" sz="1100" dirty="0">
                          <a:effectLst/>
                          <a:latin typeface="+mn-lt"/>
                        </a:rPr>
                        <a:t>IPP </a:t>
                      </a:r>
                      <a:endParaRPr lang="en-GB" sz="1100" dirty="0" smtClean="0">
                        <a:effectLst/>
                        <a:latin typeface="+mn-lt"/>
                      </a:endParaRPr>
                    </a:p>
                    <a:p>
                      <a:pPr>
                        <a:lnSpc>
                          <a:spcPct val="100000"/>
                        </a:lnSpc>
                        <a:spcAft>
                          <a:spcPts val="0"/>
                        </a:spcAft>
                      </a:pPr>
                      <a:r>
                        <a:rPr lang="en-GB" sz="1100" dirty="0" smtClean="0">
                          <a:effectLst/>
                          <a:latin typeface="+mn-lt"/>
                        </a:rPr>
                        <a:t>(£ </a:t>
                      </a:r>
                      <a:r>
                        <a:rPr lang="en-GB" sz="1100" dirty="0">
                          <a:effectLst/>
                          <a:latin typeface="+mn-lt"/>
                        </a:rPr>
                        <a:t>per QALY</a:t>
                      </a:r>
                      <a:r>
                        <a:rPr lang="en-GB" sz="1100" dirty="0" smtClean="0">
                          <a:effectLst/>
                          <a:latin typeface="+mn-lt"/>
                        </a:rPr>
                        <a:t>)</a:t>
                      </a:r>
                      <a:r>
                        <a:rPr lang="en-GB" sz="1100" dirty="0">
                          <a:effectLst/>
                          <a:latin typeface="+mn-lt"/>
                        </a:rPr>
                        <a:t> </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extLst>
                  <a:ext uri="{0D108BD9-81ED-4DB2-BD59-A6C34878D82A}">
                    <a16:rowId xmlns:a16="http://schemas.microsoft.com/office/drawing/2014/main" val="2154680368"/>
                  </a:ext>
                </a:extLst>
              </a:tr>
              <a:tr h="227644">
                <a:tc>
                  <a:txBody>
                    <a:bodyPr/>
                    <a:lstStyle/>
                    <a:p>
                      <a:pPr>
                        <a:lnSpc>
                          <a:spcPct val="150000"/>
                        </a:lnSpc>
                        <a:spcAft>
                          <a:spcPts val="0"/>
                        </a:spcAft>
                      </a:pPr>
                      <a:r>
                        <a:rPr lang="en-GB" sz="1100">
                          <a:effectLst/>
                          <a:latin typeface="+mn-lt"/>
                        </a:rPr>
                        <a:t>Nalmefene</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1,110</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322</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9%</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smtClean="0">
                          <a:effectLst/>
                          <a:latin typeface="+mn-lt"/>
                        </a:rPr>
                        <a:t>22%</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784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7,910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901907"/>
                  </a:ext>
                </a:extLst>
              </a:tr>
              <a:tr h="227644">
                <a:tc>
                  <a:txBody>
                    <a:bodyPr/>
                    <a:lstStyle/>
                    <a:p>
                      <a:pPr>
                        <a:lnSpc>
                          <a:spcPct val="150000"/>
                        </a:lnSpc>
                        <a:spcAft>
                          <a:spcPts val="0"/>
                        </a:spcAft>
                      </a:pPr>
                      <a:r>
                        <a:rPr lang="en-GB" sz="1100">
                          <a:effectLst/>
                          <a:latin typeface="+mn-lt"/>
                        </a:rPr>
                        <a:t>Vortioxetine</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2,970</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49</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7%</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157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9,234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7915576"/>
                  </a:ext>
                </a:extLst>
              </a:tr>
              <a:tr h="227644">
                <a:tc>
                  <a:txBody>
                    <a:bodyPr/>
                    <a:lstStyle/>
                    <a:p>
                      <a:pPr>
                        <a:lnSpc>
                          <a:spcPct val="150000"/>
                        </a:lnSpc>
                        <a:spcAft>
                          <a:spcPts val="0"/>
                        </a:spcAft>
                      </a:pPr>
                      <a:r>
                        <a:rPr lang="en-GB" sz="1100">
                          <a:effectLst/>
                          <a:latin typeface="+mn-lt"/>
                        </a:rPr>
                        <a:t>Rivaroxaban</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5,622</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309</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6%</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1,136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12,519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166199"/>
                  </a:ext>
                </a:extLst>
              </a:tr>
              <a:tr h="227644">
                <a:tc>
                  <a:txBody>
                    <a:bodyPr/>
                    <a:lstStyle/>
                    <a:p>
                      <a:pPr>
                        <a:lnSpc>
                          <a:spcPct val="150000"/>
                        </a:lnSpc>
                        <a:spcAft>
                          <a:spcPts val="0"/>
                        </a:spcAft>
                      </a:pPr>
                      <a:r>
                        <a:rPr lang="en-GB" sz="1100">
                          <a:effectLst/>
                          <a:latin typeface="+mn-lt"/>
                        </a:rPr>
                        <a:t>Thalidomide</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9,174</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10,862</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19%</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12,565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10,570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0692905"/>
                  </a:ext>
                </a:extLst>
              </a:tr>
              <a:tr h="227644">
                <a:tc>
                  <a:txBody>
                    <a:bodyPr/>
                    <a:lstStyle/>
                    <a:p>
                      <a:pPr>
                        <a:lnSpc>
                          <a:spcPct val="150000"/>
                        </a:lnSpc>
                        <a:spcAft>
                          <a:spcPts val="0"/>
                        </a:spcAft>
                      </a:pPr>
                      <a:r>
                        <a:rPr lang="en-GB" sz="1100">
                          <a:effectLst/>
                          <a:latin typeface="+mn-lt"/>
                        </a:rPr>
                        <a:t>Adalimumab</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19,328</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26,725</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114%</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5,143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a:t>
                      </a:r>
                      <a:r>
                        <a:rPr lang="en-GB" sz="1100" dirty="0">
                          <a:solidFill>
                            <a:schemeClr val="tx1"/>
                          </a:solidFill>
                          <a:effectLst/>
                          <a:latin typeface="+mn-lt"/>
                          <a:ea typeface="Times New Roman" panose="02020603050405020304" pitchFamily="18" charset="0"/>
                          <a:cs typeface="Calibri" panose="020F0502020204030204" pitchFamily="34" charset="0"/>
                        </a:rPr>
                        <a:t>3,632</a:t>
                      </a:r>
                      <a:r>
                        <a:rPr lang="en-GB" sz="1100" baseline="30000" dirty="0">
                          <a:solidFill>
                            <a:schemeClr val="tx1"/>
                          </a:solidFill>
                          <a:effectLst/>
                          <a:latin typeface="+mn-lt"/>
                          <a:ea typeface="Times New Roman" panose="02020603050405020304" pitchFamily="18" charset="0"/>
                          <a:cs typeface="Calibri" panose="020F0502020204030204" pitchFamily="34" charset="0"/>
                        </a:rPr>
                        <a:t>§</a:t>
                      </a:r>
                      <a:endParaRPr lang="en-GB" sz="11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5007052"/>
                  </a:ext>
                </a:extLst>
              </a:tr>
              <a:tr h="227644">
                <a:tc>
                  <a:txBody>
                    <a:bodyPr/>
                    <a:lstStyle/>
                    <a:p>
                      <a:pPr>
                        <a:lnSpc>
                          <a:spcPct val="150000"/>
                        </a:lnSpc>
                        <a:spcAft>
                          <a:spcPts val="0"/>
                        </a:spcAft>
                      </a:pPr>
                      <a:r>
                        <a:rPr lang="en-GB" sz="1100">
                          <a:effectLst/>
                          <a:latin typeface="+mn-lt"/>
                        </a:rPr>
                        <a:t>Vedolizumab</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21,620</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2,328</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144%</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357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10,671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8926306"/>
                  </a:ext>
                </a:extLst>
              </a:tr>
              <a:tr h="288383">
                <a:tc>
                  <a:txBody>
                    <a:bodyPr/>
                    <a:lstStyle/>
                    <a:p>
                      <a:pPr>
                        <a:lnSpc>
                          <a:spcPct val="150000"/>
                        </a:lnSpc>
                        <a:spcAft>
                          <a:spcPts val="0"/>
                        </a:spcAft>
                      </a:pPr>
                      <a:r>
                        <a:rPr lang="en-GB" sz="1100" dirty="0">
                          <a:effectLst/>
                          <a:latin typeface="+mn-lt"/>
                        </a:rPr>
                        <a:t>Enzalutamide </a:t>
                      </a:r>
                      <a:r>
                        <a:rPr lang="en-GB" sz="1100" dirty="0" smtClean="0">
                          <a:effectLst/>
                          <a:latin typeface="+mn-lt"/>
                        </a:rPr>
                        <a:t> (pre)</a:t>
                      </a:r>
                    </a:p>
                  </a:txBody>
                  <a:tcPr marL="51575" marR="51575" marT="0" marB="0"/>
                </a:tc>
                <a:tc>
                  <a:txBody>
                    <a:bodyPr/>
                    <a:lstStyle/>
                    <a:p>
                      <a:pPr algn="r">
                        <a:lnSpc>
                          <a:spcPct val="150000"/>
                        </a:lnSpc>
                        <a:spcAft>
                          <a:spcPts val="0"/>
                        </a:spcAft>
                      </a:pPr>
                      <a:r>
                        <a:rPr lang="en-GB" sz="1100" dirty="0">
                          <a:effectLst/>
                          <a:latin typeface="+mn-lt"/>
                        </a:rPr>
                        <a:t>32,985</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27,590</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79%</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7,687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-6,820</a:t>
                      </a:r>
                      <a:r>
                        <a:rPr lang="en-GB" sz="1100" baseline="30000">
                          <a:effectLst/>
                          <a:latin typeface="+mn-lt"/>
                          <a:ea typeface="Times New Roman" panose="02020603050405020304" pitchFamily="18" charset="0"/>
                          <a:cs typeface="Calibri" panose="020F0502020204030204" pitchFamily="34" charset="0"/>
                        </a:rPr>
                        <a:t> </a:t>
                      </a:r>
                      <a:r>
                        <a:rPr lang="en-GB" sz="1100" baseline="30000">
                          <a:solidFill>
                            <a:srgbClr val="1C1D1E"/>
                          </a:solidFill>
                          <a:effectLst/>
                          <a:latin typeface="+mn-lt"/>
                          <a:ea typeface="Times New Roman" panose="02020603050405020304" pitchFamily="18" charset="0"/>
                          <a:cs typeface="Calibri" panose="020F0502020204030204" pitchFamily="34" charset="0"/>
                        </a:rPr>
                        <a:t>§</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8318265"/>
                  </a:ext>
                </a:extLst>
              </a:tr>
              <a:tr h="297924">
                <a:tc>
                  <a:txBody>
                    <a:bodyPr/>
                    <a:lstStyle/>
                    <a:p>
                      <a:pPr>
                        <a:lnSpc>
                          <a:spcPct val="150000"/>
                        </a:lnSpc>
                        <a:spcAft>
                          <a:spcPts val="0"/>
                        </a:spcAft>
                      </a:pPr>
                      <a:r>
                        <a:rPr lang="en-GB" sz="1100" dirty="0" err="1">
                          <a:effectLst/>
                          <a:latin typeface="+mn-lt"/>
                        </a:rPr>
                        <a:t>Pembrolizumab</a:t>
                      </a:r>
                      <a:r>
                        <a:rPr lang="en-GB" sz="1100" dirty="0">
                          <a:effectLst/>
                          <a:latin typeface="+mn-lt"/>
                        </a:rPr>
                        <a:t> (NSCLC)</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dirty="0">
                          <a:effectLst/>
                          <a:latin typeface="+mn-lt"/>
                        </a:rPr>
                        <a:t>44,490</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22,756</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260%</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1,928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10,120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8428199"/>
                  </a:ext>
                </a:extLst>
              </a:tr>
              <a:tr h="227644">
                <a:tc>
                  <a:txBody>
                    <a:bodyPr/>
                    <a:lstStyle/>
                    <a:p>
                      <a:pPr>
                        <a:lnSpc>
                          <a:spcPct val="150000"/>
                        </a:lnSpc>
                        <a:spcAft>
                          <a:spcPts val="0"/>
                        </a:spcAft>
                      </a:pPr>
                      <a:r>
                        <a:rPr lang="en-GB" sz="1100" dirty="0" err="1">
                          <a:effectLst/>
                          <a:latin typeface="+mn-lt"/>
                        </a:rPr>
                        <a:t>Cabazitaxel</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45,159</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10,703</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118%</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1,993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8,407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256511"/>
                  </a:ext>
                </a:extLst>
              </a:tr>
              <a:tr h="266360">
                <a:tc>
                  <a:txBody>
                    <a:bodyPr/>
                    <a:lstStyle/>
                    <a:p>
                      <a:pPr>
                        <a:lnSpc>
                          <a:spcPct val="150000"/>
                        </a:lnSpc>
                        <a:spcAft>
                          <a:spcPts val="0"/>
                        </a:spcAft>
                      </a:pPr>
                      <a:r>
                        <a:rPr lang="en-GB" sz="1100" dirty="0">
                          <a:effectLst/>
                          <a:latin typeface="+mn-lt"/>
                        </a:rPr>
                        <a:t>Enzalutamide </a:t>
                      </a:r>
                      <a:r>
                        <a:rPr lang="en-GB" sz="1100" dirty="0" smtClean="0">
                          <a:effectLst/>
                          <a:latin typeface="+mn-lt"/>
                        </a:rPr>
                        <a:t> (post)</a:t>
                      </a:r>
                    </a:p>
                  </a:txBody>
                  <a:tcPr marL="51575" marR="51575" marT="0" marB="0"/>
                </a:tc>
                <a:tc>
                  <a:txBody>
                    <a:bodyPr/>
                    <a:lstStyle/>
                    <a:p>
                      <a:pPr algn="r">
                        <a:lnSpc>
                          <a:spcPct val="150000"/>
                        </a:lnSpc>
                        <a:spcAft>
                          <a:spcPts val="0"/>
                        </a:spcAft>
                      </a:pPr>
                      <a:r>
                        <a:rPr lang="en-GB" sz="1100">
                          <a:effectLst/>
                          <a:latin typeface="+mn-lt"/>
                        </a:rPr>
                        <a:t>45,626</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11,022</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168%</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1,442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8,782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77565"/>
                  </a:ext>
                </a:extLst>
              </a:tr>
              <a:tr h="333310">
                <a:tc>
                  <a:txBody>
                    <a:bodyPr/>
                    <a:lstStyle/>
                    <a:p>
                      <a:pPr>
                        <a:lnSpc>
                          <a:spcPct val="100000"/>
                        </a:lnSpc>
                        <a:spcAft>
                          <a:spcPts val="0"/>
                        </a:spcAft>
                      </a:pPr>
                      <a:r>
                        <a:rPr lang="en-GB" sz="1100" dirty="0" err="1" smtClean="0">
                          <a:effectLst/>
                          <a:latin typeface="+mn-lt"/>
                        </a:rPr>
                        <a:t>Pembrolizumab</a:t>
                      </a:r>
                      <a:endParaRPr lang="en-GB" sz="1100" dirty="0" smtClean="0">
                        <a:effectLst/>
                        <a:latin typeface="+mn-lt"/>
                      </a:endParaRPr>
                    </a:p>
                    <a:p>
                      <a:pPr>
                        <a:lnSpc>
                          <a:spcPct val="100000"/>
                        </a:lnSpc>
                        <a:spcAft>
                          <a:spcPts val="0"/>
                        </a:spcAft>
                      </a:pPr>
                      <a:r>
                        <a:rPr lang="en-GB" sz="1100" dirty="0" smtClean="0">
                          <a:effectLst/>
                          <a:latin typeface="+mn-lt"/>
                        </a:rPr>
                        <a:t>(melanoma</a:t>
                      </a:r>
                      <a:r>
                        <a:rPr lang="en-GB" sz="1100" dirty="0">
                          <a:effectLst/>
                          <a:latin typeface="+mn-lt"/>
                        </a:rPr>
                        <a:t>)</a:t>
                      </a:r>
                      <a:endParaRPr lang="en-GB" sz="1100" dirty="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46,662</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36,953</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243%</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3,347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a:effectLst/>
                          <a:latin typeface="+mn-lt"/>
                          <a:ea typeface="Times New Roman" panose="02020603050405020304" pitchFamily="18" charset="0"/>
                          <a:cs typeface="Calibri" panose="020F0502020204030204" pitchFamily="34" charset="0"/>
                        </a:rPr>
                        <a:t> 8,902 </a:t>
                      </a:r>
                      <a:endParaRPr lang="en-GB"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126775"/>
                  </a:ext>
                </a:extLst>
              </a:tr>
              <a:tr h="227644">
                <a:tc>
                  <a:txBody>
                    <a:bodyPr/>
                    <a:lstStyle/>
                    <a:p>
                      <a:pPr>
                        <a:lnSpc>
                          <a:spcPct val="150000"/>
                        </a:lnSpc>
                        <a:spcAft>
                          <a:spcPts val="0"/>
                        </a:spcAft>
                      </a:pPr>
                      <a:r>
                        <a:rPr lang="en-GB" sz="1100">
                          <a:effectLst/>
                          <a:latin typeface="+mn-lt"/>
                        </a:rPr>
                        <a:t>Olaparib</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46,973</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34,883</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50000"/>
                        </a:lnSpc>
                        <a:spcAft>
                          <a:spcPts val="0"/>
                        </a:spcAft>
                      </a:pPr>
                      <a:r>
                        <a:rPr lang="en-GB" sz="1100">
                          <a:effectLst/>
                          <a:latin typeface="+mn-lt"/>
                        </a:rPr>
                        <a:t>148%</a:t>
                      </a:r>
                      <a:endParaRPr lang="en-GB" sz="1100">
                        <a:solidFill>
                          <a:srgbClr val="000000"/>
                        </a:solidFill>
                        <a:effectLst/>
                        <a:latin typeface="+mn-lt"/>
                        <a:ea typeface="Calibri" panose="020F0502020204030204" pitchFamily="34" charset="0"/>
                        <a:cs typeface="Arial" panose="020B0604020202020204" pitchFamily="34" charset="0"/>
                      </a:endParaRPr>
                    </a:p>
                  </a:txBody>
                  <a:tcPr marL="51575" marR="51575" marT="0" marB="0"/>
                </a:tc>
                <a:tc>
                  <a:txBody>
                    <a:bodyPr/>
                    <a:lstStyle/>
                    <a:p>
                      <a:pPr marL="0" marR="0" lvl="0" indent="0" algn="r" defTabSz="6858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mn-cs"/>
                        </a:rPr>
                        <a:t>22%</a:t>
                      </a:r>
                      <a:endParaRPr kumimoji="0" lang="en-GB" sz="11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panose="020B0604020202020204" pitchFamily="34" charset="0"/>
                      </a:endParaRPr>
                    </a:p>
                  </a:txBody>
                  <a:tcPr marL="51575" marR="51575"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5,181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1100" dirty="0">
                          <a:effectLst/>
                          <a:latin typeface="+mn-lt"/>
                          <a:ea typeface="Times New Roman" panose="02020603050405020304" pitchFamily="18" charset="0"/>
                          <a:cs typeface="Calibri" panose="020F0502020204030204" pitchFamily="34" charset="0"/>
                        </a:rPr>
                        <a:t> 9,845 </a:t>
                      </a: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4018139"/>
                  </a:ext>
                </a:extLst>
              </a:tr>
            </a:tbl>
          </a:graphicData>
        </a:graphic>
      </p:graphicFrame>
      <p:sp>
        <p:nvSpPr>
          <p:cNvPr id="3" name="Rectangle 2"/>
          <p:cNvSpPr/>
          <p:nvPr/>
        </p:nvSpPr>
        <p:spPr>
          <a:xfrm>
            <a:off x="4309533" y="1515533"/>
            <a:ext cx="982134" cy="965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747000" y="1515533"/>
            <a:ext cx="982134" cy="965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351780" y="1508188"/>
            <a:ext cx="982134" cy="965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2351780" y="2406071"/>
            <a:ext cx="6392344" cy="2507677"/>
            <a:chOff x="2336790" y="2530853"/>
            <a:chExt cx="6392344" cy="2507677"/>
          </a:xfrm>
        </p:grpSpPr>
        <p:sp>
          <p:nvSpPr>
            <p:cNvPr id="4" name="Rectangle 3"/>
            <p:cNvSpPr/>
            <p:nvPr/>
          </p:nvSpPr>
          <p:spPr>
            <a:xfrm>
              <a:off x="4294543" y="2657351"/>
              <a:ext cx="982134" cy="2332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747000" y="2530853"/>
              <a:ext cx="982134" cy="2332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336790" y="2705756"/>
              <a:ext cx="982134" cy="23327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5335209" y="645886"/>
            <a:ext cx="3750733" cy="436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2"/>
          <p:cNvSpPr txBox="1">
            <a:spLocks/>
          </p:cNvSpPr>
          <p:nvPr/>
        </p:nvSpPr>
        <p:spPr>
          <a:xfrm>
            <a:off x="5677128" y="1073559"/>
            <a:ext cx="3032152" cy="14463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dirty="0">
                <a:solidFill>
                  <a:srgbClr val="092E41"/>
                </a:solidFill>
                <a:latin typeface="Helvetica Neue" charset="0"/>
                <a:ea typeface="Helvetica Neue" charset="0"/>
                <a:cs typeface="Helvetica Neue" charset="0"/>
              </a:rPr>
              <a:t>Woods, B., Fox, A., Sculpher, M., &amp; Claxton, K. (2021). Estimating the shares of the value of branded pharmaceuticals accruing to manufacturers and to patients served by health systems. Health Economics, 1-18. </a:t>
            </a:r>
            <a:r>
              <a:rPr lang="en-GB" sz="1100" dirty="0">
                <a:solidFill>
                  <a:srgbClr val="092E41"/>
                </a:solidFill>
                <a:latin typeface="Helvetica Neue" charset="0"/>
                <a:ea typeface="Helvetica Neue" charset="0"/>
                <a:cs typeface="Helvetica Neue" charset="0"/>
                <a:hlinkClick r:id="rId2"/>
              </a:rPr>
              <a:t>https://</a:t>
            </a:r>
            <a:r>
              <a:rPr lang="en-GB" sz="1100" dirty="0" smtClean="0">
                <a:solidFill>
                  <a:srgbClr val="092E41"/>
                </a:solidFill>
                <a:latin typeface="Helvetica Neue" charset="0"/>
                <a:ea typeface="Helvetica Neue" charset="0"/>
                <a:cs typeface="Helvetica Neue" charset="0"/>
                <a:hlinkClick r:id="rId2"/>
              </a:rPr>
              <a:t>doi.org/10.1002/hec.4393</a:t>
            </a:r>
            <a:endParaRPr lang="en-GB" sz="1100" dirty="0" smtClean="0">
              <a:solidFill>
                <a:srgbClr val="092E41"/>
              </a:solidFill>
              <a:latin typeface="Helvetica Neue" charset="0"/>
              <a:ea typeface="Helvetica Neue" charset="0"/>
              <a:cs typeface="Helvetica Neue" charset="0"/>
            </a:endParaRPr>
          </a:p>
          <a:p>
            <a:endParaRPr lang="en-GB" sz="11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2378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027"/>
            <a:ext cx="7886700" cy="1104636"/>
          </a:xfrm>
        </p:spPr>
        <p:txBody>
          <a:bodyPr>
            <a:normAutofit/>
          </a:bodyPr>
          <a:lstStyle/>
          <a:p>
            <a:r>
              <a:rPr lang="en-US" sz="2800" dirty="0" smtClean="0"/>
              <a:t>Pricing policy to achieve </a:t>
            </a:r>
            <a:r>
              <a:rPr lang="en-US" sz="2800" dirty="0"/>
              <a:t>dynamic </a:t>
            </a:r>
            <a:r>
              <a:rPr lang="en-US" sz="2800" dirty="0" smtClean="0"/>
              <a:t>efficiency? </a:t>
            </a:r>
            <a:endParaRPr lang="en-US" sz="2800" dirty="0"/>
          </a:p>
        </p:txBody>
      </p:sp>
      <p:sp>
        <p:nvSpPr>
          <p:cNvPr id="3" name="Text Placeholder 2"/>
          <p:cNvSpPr>
            <a:spLocks noGrp="1"/>
          </p:cNvSpPr>
          <p:nvPr>
            <p:ph type="body" sz="quarter" idx="10"/>
          </p:nvPr>
        </p:nvSpPr>
        <p:spPr>
          <a:xfrm>
            <a:off x="679450" y="1201663"/>
            <a:ext cx="7886700" cy="3911600"/>
          </a:xfrm>
        </p:spPr>
        <p:txBody>
          <a:bodyPr>
            <a:normAutofit/>
          </a:bodyPr>
          <a:lstStyle/>
          <a:p>
            <a:r>
              <a:rPr lang="en-GB" sz="1600" dirty="0" smtClean="0">
                <a:solidFill>
                  <a:srgbClr val="092E41"/>
                </a:solidFill>
                <a:latin typeface="Helvetica Neue" charset="0"/>
                <a:ea typeface="Helvetica Neue" charset="0"/>
                <a:cs typeface="Helvetica Neue" charset="0"/>
              </a:rPr>
              <a:t>Long-term post-patent value of a new product (static health benefits)</a:t>
            </a:r>
            <a:endParaRPr lang="en-GB" sz="1600" dirty="0">
              <a:solidFill>
                <a:srgbClr val="092E41"/>
              </a:solidFill>
              <a:latin typeface="Helvetica Neue" charset="0"/>
              <a:ea typeface="Helvetica Neue" charset="0"/>
              <a:cs typeface="Helvetica Neue" charset="0"/>
            </a:endParaRPr>
          </a:p>
          <a:p>
            <a:endParaRPr lang="en-GB" sz="1600" dirty="0" smtClean="0">
              <a:solidFill>
                <a:srgbClr val="092E41"/>
              </a:solidFill>
              <a:latin typeface="Helvetica Neue" charset="0"/>
              <a:ea typeface="Helvetica Neue" charset="0"/>
              <a:cs typeface="Helvetica Neue" charset="0"/>
            </a:endParaRPr>
          </a:p>
          <a:p>
            <a:pPr marL="0" indent="0">
              <a:buNone/>
            </a:pPr>
            <a:endParaRPr lang="en-GB" sz="1600" dirty="0" smtClean="0">
              <a:solidFill>
                <a:srgbClr val="092E41"/>
              </a:solidFill>
              <a:latin typeface="Helvetica Neue" charset="0"/>
              <a:ea typeface="Helvetica Neue" charset="0"/>
              <a:cs typeface="Helvetica Neue" charset="0"/>
            </a:endParaRPr>
          </a:p>
          <a:p>
            <a:pPr marL="0" indent="0">
              <a:buNone/>
            </a:pPr>
            <a:endParaRPr lang="en-GB" sz="1600" dirty="0">
              <a:solidFill>
                <a:srgbClr val="092E41"/>
              </a:solidFill>
              <a:latin typeface="Helvetica Neue" charset="0"/>
              <a:ea typeface="Helvetica Neue" charset="0"/>
              <a:cs typeface="Helvetica Neue" charset="0"/>
            </a:endParaRPr>
          </a:p>
          <a:p>
            <a:r>
              <a:rPr lang="en-GB" sz="1600" dirty="0" smtClean="0">
                <a:solidFill>
                  <a:srgbClr val="092E41"/>
                </a:solidFill>
                <a:latin typeface="Helvetica Neue" charset="0"/>
                <a:ea typeface="Helvetica Neue" charset="0"/>
                <a:cs typeface="Helvetica Neue" charset="0"/>
              </a:rPr>
              <a:t>But what </a:t>
            </a:r>
            <a:r>
              <a:rPr lang="en-GB" sz="1600" dirty="0">
                <a:solidFill>
                  <a:srgbClr val="092E41"/>
                </a:solidFill>
                <a:latin typeface="Helvetica Neue" charset="0"/>
                <a:ea typeface="Helvetica Neue" charset="0"/>
                <a:cs typeface="Helvetica Neue" charset="0"/>
              </a:rPr>
              <a:t>share of </a:t>
            </a:r>
            <a:r>
              <a:rPr lang="en-GB" sz="1600" dirty="0" smtClean="0">
                <a:solidFill>
                  <a:srgbClr val="092E41"/>
                </a:solidFill>
                <a:latin typeface="Helvetica Neue" charset="0"/>
                <a:ea typeface="Helvetica Neue" charset="0"/>
                <a:cs typeface="Helvetica Neue" charset="0"/>
              </a:rPr>
              <a:t>this long-term </a:t>
            </a:r>
            <a:r>
              <a:rPr lang="en-GB" sz="1600" dirty="0">
                <a:solidFill>
                  <a:srgbClr val="092E41"/>
                </a:solidFill>
                <a:latin typeface="Helvetica Neue" charset="0"/>
                <a:ea typeface="Helvetica Neue" charset="0"/>
                <a:cs typeface="Helvetica Neue" charset="0"/>
              </a:rPr>
              <a:t>value should be offered to manufacturers</a:t>
            </a:r>
            <a:r>
              <a:rPr lang="en-GB" sz="1600" dirty="0" smtClean="0">
                <a:solidFill>
                  <a:srgbClr val="092E41"/>
                </a:solidFill>
                <a:latin typeface="Helvetica Neue" charset="0"/>
                <a:ea typeface="Helvetica Neue" charset="0"/>
                <a:cs typeface="Helvetica Neue" charset="0"/>
              </a:rPr>
              <a:t>?</a:t>
            </a:r>
          </a:p>
          <a:p>
            <a:pPr lvl="1"/>
            <a:r>
              <a:rPr lang="en-GB" sz="1500" dirty="0" smtClean="0">
                <a:solidFill>
                  <a:srgbClr val="092E41"/>
                </a:solidFill>
                <a:latin typeface="Helvetica Neue" charset="0"/>
                <a:ea typeface="Helvetica Neue" charset="0"/>
                <a:cs typeface="Helvetica Neue" charset="0"/>
              </a:rPr>
              <a:t>How does quantity and quality of innovation respond to payment?</a:t>
            </a:r>
          </a:p>
          <a:p>
            <a:pPr lvl="1"/>
            <a:r>
              <a:rPr lang="en-GB" sz="1500" dirty="0" smtClean="0">
                <a:solidFill>
                  <a:srgbClr val="092E41"/>
                </a:solidFill>
                <a:latin typeface="Helvetica Neue" charset="0"/>
                <a:ea typeface="Helvetica Neue" charset="0"/>
                <a:cs typeface="Helvetica Neue" charset="0"/>
              </a:rPr>
              <a:t>What payment of health care resources is required?</a:t>
            </a:r>
          </a:p>
          <a:p>
            <a:pPr lvl="1"/>
            <a:r>
              <a:rPr lang="en-GB" sz="1500" dirty="0" smtClean="0">
                <a:solidFill>
                  <a:srgbClr val="092E41"/>
                </a:solidFill>
                <a:latin typeface="Helvetica Neue" charset="0"/>
                <a:ea typeface="Helvetica Neue" charset="0"/>
                <a:cs typeface="Helvetica Neue" charset="0"/>
              </a:rPr>
              <a:t>How best to deliver that payment? </a:t>
            </a:r>
          </a:p>
          <a:p>
            <a:pPr lvl="2"/>
            <a:r>
              <a:rPr lang="en-GB" sz="1400" dirty="0" smtClean="0">
                <a:solidFill>
                  <a:srgbClr val="092E41"/>
                </a:solidFill>
                <a:latin typeface="Helvetica Neue" charset="0"/>
                <a:ea typeface="Helvetica Neue" charset="0"/>
                <a:cs typeface="Helvetica Neue" charset="0"/>
              </a:rPr>
              <a:t>Approval norms, guaranteed post patent prices, subscription models, rebate mechanisms   </a:t>
            </a:r>
            <a:endParaRPr lang="en-GB" sz="1400" dirty="0">
              <a:solidFill>
                <a:srgbClr val="092E41"/>
              </a:solidFill>
              <a:latin typeface="Helvetica Neue" charset="0"/>
              <a:ea typeface="Helvetica Neue" charset="0"/>
              <a:cs typeface="Helvetica Neue" charset="0"/>
            </a:endParaRPr>
          </a:p>
          <a:p>
            <a:endParaRPr lang="en-GB" sz="1600" dirty="0">
              <a:solidFill>
                <a:srgbClr val="092E41"/>
              </a:solidFill>
              <a:latin typeface="Helvetica Neue" charset="0"/>
              <a:ea typeface="Helvetica Neue" charset="0"/>
              <a:cs typeface="Helvetica Neue" charset="0"/>
            </a:endParaRPr>
          </a:p>
          <a:p>
            <a:pPr marL="342900" indent="-342900">
              <a:buFont typeface="+mj-lt"/>
              <a:buAutoNum type="arabicPeriod"/>
            </a:pPr>
            <a:endParaRPr lang="en-GB" sz="1600" dirty="0">
              <a:solidFill>
                <a:srgbClr val="092E41"/>
              </a:solidFill>
              <a:latin typeface="Helvetica Neue" charset="0"/>
              <a:ea typeface="Helvetica Neue" charset="0"/>
              <a:cs typeface="Helvetica Neue" charset="0"/>
            </a:endParaRPr>
          </a:p>
          <a:p>
            <a:pPr marL="342900" indent="-342900">
              <a:buFont typeface="+mj-lt"/>
              <a:buAutoNum type="arabicPeriod"/>
            </a:pPr>
            <a:endParaRPr lang="en-GB" sz="1600" dirty="0" smtClean="0">
              <a:solidFill>
                <a:srgbClr val="092E41"/>
              </a:solidFill>
              <a:latin typeface="Helvetica Neue" charset="0"/>
              <a:ea typeface="Helvetica Neue" charset="0"/>
              <a:cs typeface="Helvetica Neue" charset="0"/>
            </a:endParaRPr>
          </a:p>
        </p:txBody>
      </p:sp>
      <p:pic>
        <p:nvPicPr>
          <p:cNvPr id="4" name="Picture 3"/>
          <p:cNvPicPr>
            <a:picLocks noChangeAspect="1"/>
          </p:cNvPicPr>
          <p:nvPr/>
        </p:nvPicPr>
        <p:blipFill>
          <a:blip r:embed="rId2"/>
          <a:stretch>
            <a:fillRect/>
          </a:stretch>
        </p:blipFill>
        <p:spPr>
          <a:xfrm>
            <a:off x="696213" y="1648972"/>
            <a:ext cx="5719572" cy="588264"/>
          </a:xfrm>
          <a:prstGeom prst="rect">
            <a:avLst/>
          </a:prstGeom>
        </p:spPr>
      </p:pic>
      <p:sp>
        <p:nvSpPr>
          <p:cNvPr id="6" name="Text Placeholder 2"/>
          <p:cNvSpPr txBox="1">
            <a:spLocks/>
          </p:cNvSpPr>
          <p:nvPr/>
        </p:nvSpPr>
        <p:spPr>
          <a:xfrm>
            <a:off x="679450" y="4380164"/>
            <a:ext cx="7886700" cy="14463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100" dirty="0" smtClean="0">
                <a:solidFill>
                  <a:srgbClr val="092E41"/>
                </a:solidFill>
                <a:latin typeface="Helvetica Neue" charset="0"/>
                <a:ea typeface="Helvetica Neue" charset="0"/>
                <a:cs typeface="Helvetica Neue" charset="0"/>
              </a:rPr>
              <a:t>SUMMARY </a:t>
            </a:r>
            <a:r>
              <a:rPr lang="en-GB" sz="1100" dirty="0">
                <a:solidFill>
                  <a:srgbClr val="092E41"/>
                </a:solidFill>
                <a:latin typeface="Helvetica Neue" charset="0"/>
                <a:ea typeface="Helvetica Neue" charset="0"/>
                <a:cs typeface="Helvetica Neue" charset="0"/>
              </a:rPr>
              <a:t>of Report 065 - Woods B, Lomas J, Sculpher M, Weatherly H, Claxton K, (2022) Achieving dynamic efficiency in pharmaceutical innovation: identifying the optimal share of value, the payments required and evaluating pricing policies</a:t>
            </a:r>
            <a:r>
              <a:rPr lang="en-GB" sz="1100" dirty="0" smtClean="0">
                <a:solidFill>
                  <a:srgbClr val="092E41"/>
                </a:solidFill>
                <a:latin typeface="Helvetica Neue" charset="0"/>
                <a:ea typeface="Helvetica Neue" charset="0"/>
                <a:cs typeface="Helvetica Neue" charset="0"/>
              </a:rPr>
              <a:t>.</a:t>
            </a:r>
            <a:endParaRPr lang="en-GB" sz="1100" dirty="0">
              <a:solidFill>
                <a:srgbClr val="092E41"/>
              </a:solidFill>
              <a:latin typeface="Helvetica Neue" charset="0"/>
              <a:ea typeface="Helvetica Neue" charset="0"/>
              <a:cs typeface="Helvetica Neue" charset="0"/>
            </a:endParaRPr>
          </a:p>
          <a:p>
            <a:r>
              <a:rPr lang="en-GB" sz="1100" dirty="0">
                <a:solidFill>
                  <a:srgbClr val="092E41"/>
                </a:solidFill>
                <a:latin typeface="Helvetica Neue" charset="0"/>
                <a:ea typeface="Helvetica Neue" charset="0"/>
                <a:cs typeface="Helvetica Neue" charset="0"/>
              </a:rPr>
              <a:t>Woods, B., Lomas, J., Sculpher, M., Weatherly, H. L. A., &amp; Claxton, K. P. (2024). Achieving dynamic efficiency in pharmaceutical innovation: Identifying the optimal share of value and payments required. Health Economics, 33(4), 804-819. Article hec.4795. </a:t>
            </a:r>
            <a:r>
              <a:rPr lang="en-GB" sz="1100" dirty="0">
                <a:solidFill>
                  <a:srgbClr val="092E41"/>
                </a:solidFill>
                <a:latin typeface="Helvetica Neue" charset="0"/>
                <a:ea typeface="Helvetica Neue" charset="0"/>
                <a:cs typeface="Helvetica Neue" charset="0"/>
                <a:hlinkClick r:id="rId3"/>
              </a:rPr>
              <a:t>https://</a:t>
            </a:r>
            <a:r>
              <a:rPr lang="en-GB" sz="1100" dirty="0" smtClean="0">
                <a:solidFill>
                  <a:srgbClr val="092E41"/>
                </a:solidFill>
                <a:latin typeface="Helvetica Neue" charset="0"/>
                <a:ea typeface="Helvetica Neue" charset="0"/>
                <a:cs typeface="Helvetica Neue" charset="0"/>
                <a:hlinkClick r:id="rId3"/>
              </a:rPr>
              <a:t>doi.org/10.1002/hec.4795</a:t>
            </a:r>
            <a:endParaRPr lang="en-GB" sz="1100" dirty="0" smtClean="0">
              <a:solidFill>
                <a:srgbClr val="092E41"/>
              </a:solidFill>
              <a:latin typeface="Helvetica Neue" charset="0"/>
              <a:ea typeface="Helvetica Neue" charset="0"/>
              <a:cs typeface="Helvetica Neue" charset="0"/>
            </a:endParaRPr>
          </a:p>
          <a:p>
            <a:endParaRPr lang="en-GB" sz="11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770353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656"/>
            <a:ext cx="7886700" cy="1104636"/>
          </a:xfrm>
        </p:spPr>
        <p:txBody>
          <a:bodyPr>
            <a:normAutofit/>
          </a:bodyPr>
          <a:lstStyle/>
          <a:p>
            <a:r>
              <a:rPr lang="en-GB" sz="2400" dirty="0"/>
              <a:t>How does quantity and quality of innovation </a:t>
            </a:r>
            <a:r>
              <a:rPr lang="en-GB" sz="2400" dirty="0" smtClean="0"/>
              <a:t>respond </a:t>
            </a:r>
            <a:r>
              <a:rPr lang="en-GB" sz="2400" dirty="0"/>
              <a:t>to payment</a:t>
            </a:r>
            <a:r>
              <a:rPr lang="en-GB" sz="2400" dirty="0" smtClean="0"/>
              <a:t>?</a:t>
            </a:r>
            <a:endParaRPr lang="en-GB" sz="2400" dirty="0"/>
          </a:p>
        </p:txBody>
      </p:sp>
      <p:sp>
        <p:nvSpPr>
          <p:cNvPr id="3" name="Text Placeholder 2"/>
          <p:cNvSpPr>
            <a:spLocks noGrp="1"/>
          </p:cNvSpPr>
          <p:nvPr>
            <p:ph type="body" sz="quarter" idx="10"/>
          </p:nvPr>
        </p:nvSpPr>
        <p:spPr>
          <a:xfrm>
            <a:off x="737507" y="1506463"/>
            <a:ext cx="7886700" cy="3911600"/>
          </a:xfrm>
        </p:spPr>
        <p:txBody>
          <a:bodyPr>
            <a:normAutofit/>
          </a:bodyPr>
          <a:lstStyle/>
          <a:p>
            <a:r>
              <a:rPr lang="en-GB" sz="1600" dirty="0" smtClean="0">
                <a:solidFill>
                  <a:srgbClr val="092E41"/>
                </a:solidFill>
                <a:latin typeface="Helvetica Neue" charset="0"/>
                <a:ea typeface="Helvetica Neue" charset="0"/>
                <a:cs typeface="Helvetica Neue" charset="0"/>
              </a:rPr>
              <a:t>Systematic review of literature </a:t>
            </a:r>
          </a:p>
          <a:p>
            <a:r>
              <a:rPr lang="en-GB" sz="1600" dirty="0" smtClean="0">
                <a:solidFill>
                  <a:srgbClr val="092E41"/>
                </a:solidFill>
                <a:latin typeface="Helvetica Neue" charset="0"/>
                <a:ea typeface="Helvetica Neue" charset="0"/>
                <a:cs typeface="Helvetica Neue" charset="0"/>
              </a:rPr>
              <a:t>Plausibly causal estimates of effect of payment on outputs and outcomes</a:t>
            </a:r>
          </a:p>
          <a:p>
            <a:r>
              <a:rPr lang="en-GB" sz="1600" dirty="0" smtClean="0">
                <a:solidFill>
                  <a:srgbClr val="092E41"/>
                </a:solidFill>
                <a:latin typeface="Helvetica Neue" charset="0"/>
                <a:ea typeface="Helvetica Neue" charset="0"/>
                <a:cs typeface="Helvetica Neue" charset="0"/>
              </a:rPr>
              <a:t>Wide range of estimates of the quantity of innovation elasticity</a:t>
            </a:r>
          </a:p>
          <a:p>
            <a:pPr lvl="1"/>
            <a:r>
              <a:rPr lang="en-GB" sz="1300" dirty="0" smtClean="0">
                <a:solidFill>
                  <a:srgbClr val="092E41"/>
                </a:solidFill>
                <a:latin typeface="Helvetica Neue" charset="0"/>
                <a:ea typeface="Helvetica Neue" charset="0"/>
                <a:cs typeface="Helvetica Neue" charset="0"/>
              </a:rPr>
              <a:t>Unexplained heterogeneity </a:t>
            </a:r>
          </a:p>
          <a:p>
            <a:pPr lvl="1"/>
            <a:r>
              <a:rPr lang="en-GB" sz="1300" dirty="0" smtClean="0">
                <a:solidFill>
                  <a:srgbClr val="092E41"/>
                </a:solidFill>
                <a:latin typeface="Helvetica Neue" charset="0"/>
                <a:ea typeface="Helvetica Neue" charset="0"/>
                <a:cs typeface="Helvetica Neue" charset="0"/>
              </a:rPr>
              <a:t>Evidence of publication bias </a:t>
            </a:r>
          </a:p>
          <a:p>
            <a:r>
              <a:rPr lang="en-GB" sz="1600" dirty="0" smtClean="0">
                <a:solidFill>
                  <a:srgbClr val="092E41"/>
                </a:solidFill>
                <a:latin typeface="Helvetica Neue" charset="0"/>
                <a:ea typeface="Helvetica Neue" charset="0"/>
                <a:cs typeface="Helvetica Neue" charset="0"/>
              </a:rPr>
              <a:t>Overall elasticity of 0.45 (CBO)</a:t>
            </a:r>
          </a:p>
          <a:p>
            <a:pPr lvl="1"/>
            <a:r>
              <a:rPr lang="en-GB" sz="1300" dirty="0">
                <a:solidFill>
                  <a:srgbClr val="092E41"/>
                </a:solidFill>
                <a:latin typeface="Helvetica Neue" charset="0"/>
                <a:ea typeface="Helvetica Neue" charset="0"/>
                <a:cs typeface="Helvetica Neue" charset="0"/>
              </a:rPr>
              <a:t>R</a:t>
            </a:r>
            <a:r>
              <a:rPr lang="en-GB" sz="1300" dirty="0" smtClean="0">
                <a:solidFill>
                  <a:srgbClr val="092E41"/>
                </a:solidFill>
                <a:latin typeface="Helvetica Neue" charset="0"/>
                <a:ea typeface="Helvetica Neue" charset="0"/>
                <a:cs typeface="Helvetica Neue" charset="0"/>
              </a:rPr>
              <a:t>ange </a:t>
            </a:r>
            <a:r>
              <a:rPr lang="en-GB" sz="1300" dirty="0">
                <a:solidFill>
                  <a:srgbClr val="092E41"/>
                </a:solidFill>
                <a:latin typeface="Helvetica Neue" charset="0"/>
                <a:ea typeface="Helvetica Neue" charset="0"/>
                <a:cs typeface="Helvetica Neue" charset="0"/>
              </a:rPr>
              <a:t>0.23 (Dubois et al., </a:t>
            </a:r>
            <a:r>
              <a:rPr lang="en-GB" sz="1300" dirty="0" smtClean="0">
                <a:solidFill>
                  <a:srgbClr val="092E41"/>
                </a:solidFill>
                <a:latin typeface="Helvetica Neue" charset="0"/>
                <a:ea typeface="Helvetica Neue" charset="0"/>
                <a:cs typeface="Helvetica Neue" charset="0"/>
              </a:rPr>
              <a:t>2015) </a:t>
            </a:r>
            <a:r>
              <a:rPr lang="en-GB" sz="1300" dirty="0">
                <a:solidFill>
                  <a:srgbClr val="092E41"/>
                </a:solidFill>
                <a:latin typeface="Helvetica Neue" charset="0"/>
                <a:ea typeface="Helvetica Neue" charset="0"/>
                <a:cs typeface="Helvetica Neue" charset="0"/>
              </a:rPr>
              <a:t>to </a:t>
            </a:r>
            <a:r>
              <a:rPr lang="en-GB" sz="1300" dirty="0" smtClean="0">
                <a:solidFill>
                  <a:srgbClr val="092E41"/>
                </a:solidFill>
                <a:latin typeface="Helvetica Neue" charset="0"/>
                <a:ea typeface="Helvetica Neue" charset="0"/>
                <a:cs typeface="Helvetica Neue" charset="0"/>
              </a:rPr>
              <a:t>1.5 (</a:t>
            </a:r>
            <a:r>
              <a:rPr lang="en-GB" sz="1300" dirty="0">
                <a:solidFill>
                  <a:srgbClr val="092E41"/>
                </a:solidFill>
                <a:latin typeface="Helvetica Neue" charset="0"/>
                <a:ea typeface="Helvetica Neue" charset="0"/>
                <a:cs typeface="Helvetica Neue" charset="0"/>
              </a:rPr>
              <a:t>Philipson &amp; </a:t>
            </a:r>
            <a:r>
              <a:rPr lang="en-GB" sz="1300" dirty="0" err="1">
                <a:solidFill>
                  <a:srgbClr val="092E41"/>
                </a:solidFill>
                <a:latin typeface="Helvetica Neue" charset="0"/>
                <a:ea typeface="Helvetica Neue" charset="0"/>
                <a:cs typeface="Helvetica Neue" charset="0"/>
              </a:rPr>
              <a:t>Durie</a:t>
            </a:r>
            <a:r>
              <a:rPr lang="en-GB" sz="1300" dirty="0">
                <a:solidFill>
                  <a:srgbClr val="092E41"/>
                </a:solidFill>
                <a:latin typeface="Helvetica Neue" charset="0"/>
                <a:ea typeface="Helvetica Neue" charset="0"/>
                <a:cs typeface="Helvetica Neue" charset="0"/>
              </a:rPr>
              <a:t>, </a:t>
            </a:r>
            <a:r>
              <a:rPr lang="en-GB" sz="1300" dirty="0" smtClean="0">
                <a:solidFill>
                  <a:srgbClr val="092E41"/>
                </a:solidFill>
                <a:latin typeface="Helvetica Neue" charset="0"/>
                <a:ea typeface="Helvetica Neue" charset="0"/>
                <a:cs typeface="Helvetica Neue" charset="0"/>
              </a:rPr>
              <a:t>2021)</a:t>
            </a:r>
          </a:p>
          <a:p>
            <a:r>
              <a:rPr lang="en-GB" sz="1600" dirty="0" smtClean="0">
                <a:solidFill>
                  <a:srgbClr val="092E41"/>
                </a:solidFill>
                <a:latin typeface="Helvetica Neue" charset="0"/>
                <a:ea typeface="Helvetica Neue" charset="0"/>
                <a:cs typeface="Helvetica Neue" charset="0"/>
              </a:rPr>
              <a:t>Limited evidence of the effect on the quality of innovation</a:t>
            </a:r>
          </a:p>
          <a:p>
            <a:pPr lvl="1"/>
            <a:r>
              <a:rPr lang="en-GB" sz="1300" dirty="0" smtClean="0">
                <a:solidFill>
                  <a:srgbClr val="092E41"/>
                </a:solidFill>
                <a:latin typeface="Helvetica Neue" charset="0"/>
                <a:ea typeface="Helvetica Neue" charset="0"/>
                <a:cs typeface="Helvetica Neue" charset="0"/>
              </a:rPr>
              <a:t>1% increase in quantity associated with 0.56% decline in quality (</a:t>
            </a:r>
            <a:r>
              <a:rPr lang="en-GB" sz="1300" dirty="0" err="1" smtClean="0">
                <a:solidFill>
                  <a:srgbClr val="092E41"/>
                </a:solidFill>
                <a:latin typeface="Helvetica Neue" charset="0"/>
                <a:ea typeface="Helvetica Neue" charset="0"/>
                <a:cs typeface="Helvetica Neue" charset="0"/>
              </a:rPr>
              <a:t>Bennette</a:t>
            </a:r>
            <a:r>
              <a:rPr lang="en-GB" sz="1300" dirty="0" smtClean="0">
                <a:solidFill>
                  <a:srgbClr val="092E41"/>
                </a:solidFill>
                <a:latin typeface="Helvetica Neue" charset="0"/>
                <a:ea typeface="Helvetica Neue" charset="0"/>
                <a:cs typeface="Helvetica Neue" charset="0"/>
              </a:rPr>
              <a:t> </a:t>
            </a:r>
            <a:r>
              <a:rPr lang="en-GB" sz="1300" dirty="0">
                <a:solidFill>
                  <a:srgbClr val="092E41"/>
                </a:solidFill>
                <a:latin typeface="Helvetica Neue" charset="0"/>
                <a:ea typeface="Helvetica Neue" charset="0"/>
                <a:cs typeface="Helvetica Neue" charset="0"/>
              </a:rPr>
              <a:t>et al., 2019</a:t>
            </a:r>
            <a:r>
              <a:rPr lang="en-GB" sz="1300" dirty="0" smtClean="0">
                <a:solidFill>
                  <a:srgbClr val="092E41"/>
                </a:solidFill>
                <a:latin typeface="Helvetica Neue" charset="0"/>
                <a:ea typeface="Helvetica Neue" charset="0"/>
                <a:cs typeface="Helvetica Neue" charset="0"/>
              </a:rPr>
              <a:t>)</a:t>
            </a:r>
          </a:p>
          <a:p>
            <a:pPr lvl="1"/>
            <a:r>
              <a:rPr lang="en-GB" sz="1300" dirty="0" smtClean="0">
                <a:solidFill>
                  <a:srgbClr val="092E41"/>
                </a:solidFill>
                <a:latin typeface="Helvetica Neue" charset="0"/>
                <a:ea typeface="Helvetica Neue" charset="0"/>
                <a:cs typeface="Helvetica Neue" charset="0"/>
              </a:rPr>
              <a:t>No literature on the effect of payment on manufacturing costs</a:t>
            </a:r>
          </a:p>
          <a:p>
            <a:pPr lvl="1"/>
            <a:endParaRPr lang="en-GB" sz="1300" dirty="0" smtClean="0">
              <a:solidFill>
                <a:srgbClr val="092E41"/>
              </a:solidFill>
              <a:latin typeface="Helvetica Neue" charset="0"/>
              <a:ea typeface="Helvetica Neue" charset="0"/>
              <a:cs typeface="Helvetica Neue" charset="0"/>
            </a:endParaRPr>
          </a:p>
          <a:p>
            <a:endParaRPr lang="en-GB" sz="1600" dirty="0">
              <a:solidFill>
                <a:srgbClr val="092E41"/>
              </a:solidFill>
              <a:latin typeface="Helvetica Neue" charset="0"/>
              <a:ea typeface="Helvetica Neue" charset="0"/>
              <a:cs typeface="Helvetica Neue" charset="0"/>
            </a:endParaRPr>
          </a:p>
          <a:p>
            <a:endParaRPr lang="en-GB" sz="1600" dirty="0" smtClean="0">
              <a:solidFill>
                <a:srgbClr val="092E41"/>
              </a:solidFill>
              <a:latin typeface="Helvetica Neue" charset="0"/>
              <a:ea typeface="Helvetica Neue" charset="0"/>
              <a:cs typeface="Helvetica Neue" charset="0"/>
            </a:endParaRPr>
          </a:p>
          <a:p>
            <a:pPr marL="0" indent="0">
              <a:buNone/>
            </a:pPr>
            <a:endParaRPr lang="en-GB" sz="1600" dirty="0" smtClean="0">
              <a:solidFill>
                <a:srgbClr val="092E41"/>
              </a:solidFill>
              <a:latin typeface="Helvetica Neue" charset="0"/>
              <a:ea typeface="Helvetica Neue" charset="0"/>
              <a:cs typeface="Helvetica Neue" charset="0"/>
            </a:endParaRPr>
          </a:p>
          <a:p>
            <a:pPr marL="0" indent="0">
              <a:buNone/>
            </a:pPr>
            <a:endParaRPr lang="en-GB" sz="1600" dirty="0">
              <a:solidFill>
                <a:srgbClr val="092E41"/>
              </a:solidFill>
              <a:latin typeface="Helvetica Neue" charset="0"/>
              <a:ea typeface="Helvetica Neue" charset="0"/>
              <a:cs typeface="Helvetica Neue" charset="0"/>
            </a:endParaRPr>
          </a:p>
          <a:p>
            <a:endParaRPr lang="en-GB" sz="1600" dirty="0">
              <a:solidFill>
                <a:srgbClr val="092E41"/>
              </a:solidFill>
              <a:latin typeface="Helvetica Neue" charset="0"/>
              <a:ea typeface="Helvetica Neue" charset="0"/>
              <a:cs typeface="Helvetica Neue" charset="0"/>
            </a:endParaRPr>
          </a:p>
          <a:p>
            <a:pPr marL="342900" indent="-342900">
              <a:buFont typeface="+mj-lt"/>
              <a:buAutoNum type="arabicPeriod"/>
            </a:pPr>
            <a:endParaRPr lang="en-GB" sz="1600" dirty="0">
              <a:solidFill>
                <a:srgbClr val="092E41"/>
              </a:solidFill>
              <a:latin typeface="Helvetica Neue" charset="0"/>
              <a:ea typeface="Helvetica Neue" charset="0"/>
              <a:cs typeface="Helvetica Neue" charset="0"/>
            </a:endParaRPr>
          </a:p>
          <a:p>
            <a:pPr marL="342900" indent="-342900">
              <a:buFont typeface="+mj-lt"/>
              <a:buAutoNum type="arabicPeriod"/>
            </a:pPr>
            <a:endParaRPr lang="en-GB" sz="16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61452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45641" y="560358"/>
            <a:ext cx="6561439" cy="4288184"/>
          </a:xfrm>
          <a:prstGeom prst="rect">
            <a:avLst/>
          </a:prstGeom>
        </p:spPr>
      </p:pic>
      <p:sp>
        <p:nvSpPr>
          <p:cNvPr id="2" name="Title 1"/>
          <p:cNvSpPr>
            <a:spLocks noGrp="1"/>
          </p:cNvSpPr>
          <p:nvPr>
            <p:ph type="title"/>
          </p:nvPr>
        </p:nvSpPr>
        <p:spPr>
          <a:xfrm>
            <a:off x="1045026" y="83854"/>
            <a:ext cx="8919029" cy="599659"/>
          </a:xfrm>
        </p:spPr>
        <p:txBody>
          <a:bodyPr>
            <a:normAutofit/>
          </a:bodyPr>
          <a:lstStyle/>
          <a:p>
            <a:r>
              <a:rPr lang="en-GB" sz="2400" dirty="0" smtClean="0">
                <a:latin typeface="Arial Narrow" panose="020B0606020202030204" pitchFamily="34" charset="0"/>
                <a:cs typeface="Arial" panose="020B0604020202020204" pitchFamily="34" charset="0"/>
              </a:rPr>
              <a:t>Benefits </a:t>
            </a:r>
            <a:r>
              <a:rPr lang="en-GB" sz="2400" dirty="0">
                <a:latin typeface="Arial Narrow" panose="020B0606020202030204" pitchFamily="34" charset="0"/>
                <a:cs typeface="Arial" panose="020B0604020202020204" pitchFamily="34" charset="0"/>
              </a:rPr>
              <a:t>and </a:t>
            </a:r>
            <a:r>
              <a:rPr lang="en-GB" sz="2400" dirty="0" smtClean="0">
                <a:latin typeface="Arial Narrow" panose="020B0606020202030204" pitchFamily="34" charset="0"/>
                <a:cs typeface="Arial" panose="020B0604020202020204" pitchFamily="34" charset="0"/>
              </a:rPr>
              <a:t>costs of different shares of value</a:t>
            </a:r>
            <a:endParaRPr lang="en-US" sz="2400" dirty="0">
              <a:latin typeface="Arial Narrow" panose="020B0606020202030204" pitchFamily="34" charset="0"/>
              <a:cs typeface="Arial" panose="020B0604020202020204" pitchFamily="34" charset="0"/>
            </a:endParaRPr>
          </a:p>
        </p:txBody>
      </p:sp>
      <p:cxnSp>
        <p:nvCxnSpPr>
          <p:cNvPr id="10" name="Straight Connector 9"/>
          <p:cNvCxnSpPr/>
          <p:nvPr/>
        </p:nvCxnSpPr>
        <p:spPr>
          <a:xfrm flipV="1">
            <a:off x="1582058" y="3751943"/>
            <a:ext cx="5929085" cy="7983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862764" y="2852057"/>
            <a:ext cx="7257" cy="161834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1480452" y="3831773"/>
            <a:ext cx="101606" cy="63862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ight Brace 16"/>
          <p:cNvSpPr/>
          <p:nvPr/>
        </p:nvSpPr>
        <p:spPr>
          <a:xfrm>
            <a:off x="7511143" y="1023257"/>
            <a:ext cx="123371" cy="272868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638364" y="4027975"/>
            <a:ext cx="906017" cy="246221"/>
          </a:xfrm>
          <a:prstGeom prst="rect">
            <a:avLst/>
          </a:prstGeom>
          <a:noFill/>
        </p:spPr>
        <p:txBody>
          <a:bodyPr wrap="none" rtlCol="0">
            <a:spAutoFit/>
          </a:bodyPr>
          <a:lstStyle/>
          <a:p>
            <a:r>
              <a:rPr lang="en-GB" sz="1000" dirty="0" smtClean="0">
                <a:solidFill>
                  <a:srgbClr val="FF0000"/>
                </a:solidFill>
              </a:rPr>
              <a:t>Static benefit </a:t>
            </a:r>
            <a:endParaRPr lang="en-GB" sz="1000" dirty="0">
              <a:solidFill>
                <a:srgbClr val="FF0000"/>
              </a:solidFill>
            </a:endParaRPr>
          </a:p>
        </p:txBody>
      </p:sp>
      <p:sp>
        <p:nvSpPr>
          <p:cNvPr id="19" name="TextBox 18"/>
          <p:cNvSpPr txBox="1"/>
          <p:nvPr/>
        </p:nvSpPr>
        <p:spPr>
          <a:xfrm>
            <a:off x="7598195" y="2264240"/>
            <a:ext cx="1037463" cy="246221"/>
          </a:xfrm>
          <a:prstGeom prst="rect">
            <a:avLst/>
          </a:prstGeom>
          <a:noFill/>
        </p:spPr>
        <p:txBody>
          <a:bodyPr wrap="none" rtlCol="0">
            <a:spAutoFit/>
          </a:bodyPr>
          <a:lstStyle/>
          <a:p>
            <a:r>
              <a:rPr lang="en-GB" sz="1000" dirty="0" smtClean="0">
                <a:solidFill>
                  <a:srgbClr val="FF0000"/>
                </a:solidFill>
              </a:rPr>
              <a:t>Dynamic benefit</a:t>
            </a:r>
            <a:endParaRPr lang="en-GB" sz="1000" dirty="0">
              <a:solidFill>
                <a:srgbClr val="FF0000"/>
              </a:solidFill>
            </a:endParaRPr>
          </a:p>
        </p:txBody>
      </p:sp>
      <p:sp>
        <p:nvSpPr>
          <p:cNvPr id="20" name="TextBox 19"/>
          <p:cNvSpPr txBox="1"/>
          <p:nvPr/>
        </p:nvSpPr>
        <p:spPr>
          <a:xfrm>
            <a:off x="2755330" y="4441370"/>
            <a:ext cx="298480" cy="246221"/>
          </a:xfrm>
          <a:prstGeom prst="rect">
            <a:avLst/>
          </a:prstGeom>
          <a:noFill/>
        </p:spPr>
        <p:txBody>
          <a:bodyPr wrap="none" rtlCol="0">
            <a:spAutoFit/>
          </a:bodyPr>
          <a:lstStyle/>
          <a:p>
            <a:r>
              <a:rPr lang="en-GB" sz="1000" dirty="0">
                <a:solidFill>
                  <a:srgbClr val="FF0000"/>
                </a:solidFill>
              </a:rPr>
              <a:t>s</a:t>
            </a:r>
            <a:r>
              <a:rPr lang="en-GB" sz="1000" dirty="0" smtClean="0">
                <a:solidFill>
                  <a:srgbClr val="FF0000"/>
                </a:solidFill>
              </a:rPr>
              <a:t>*</a:t>
            </a:r>
            <a:endParaRPr lang="en-GB" sz="1000" dirty="0">
              <a:solidFill>
                <a:srgbClr val="FF0000"/>
              </a:solidFill>
            </a:endParaRPr>
          </a:p>
        </p:txBody>
      </p:sp>
    </p:spTree>
    <p:extLst>
      <p:ext uri="{BB962C8B-B14F-4D97-AF65-F5344CB8AC3E}">
        <p14:creationId xmlns:p14="http://schemas.microsoft.com/office/powerpoint/2010/main" val="12381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686" y="780097"/>
            <a:ext cx="6466113" cy="4735332"/>
          </a:xfrm>
          <a:prstGeom prst="rect">
            <a:avLst/>
          </a:prstGeom>
          <a:noFill/>
          <a:ln>
            <a:noFill/>
          </a:ln>
        </p:spPr>
      </p:pic>
      <p:sp>
        <p:nvSpPr>
          <p:cNvPr id="2" name="Title 1"/>
          <p:cNvSpPr>
            <a:spLocks noGrp="1"/>
          </p:cNvSpPr>
          <p:nvPr>
            <p:ph type="title"/>
          </p:nvPr>
        </p:nvSpPr>
        <p:spPr>
          <a:xfrm>
            <a:off x="1187756" y="154549"/>
            <a:ext cx="7886700" cy="599659"/>
          </a:xfrm>
        </p:spPr>
        <p:txBody>
          <a:bodyPr>
            <a:normAutofit/>
          </a:bodyPr>
          <a:lstStyle/>
          <a:p>
            <a:r>
              <a:rPr lang="en-US" sz="2400" dirty="0" smtClean="0"/>
              <a:t>Share to optimal </a:t>
            </a:r>
            <a:r>
              <a:rPr lang="en-GB" sz="2400" dirty="0" smtClean="0"/>
              <a:t>payment and approval norms (</a:t>
            </a:r>
            <a:r>
              <a:rPr lang="el-GR" sz="2400" dirty="0" smtClean="0"/>
              <a:t>λ</a:t>
            </a:r>
            <a:r>
              <a:rPr lang="en-GB" sz="2400" dirty="0" smtClean="0"/>
              <a:t>) </a:t>
            </a:r>
            <a:endParaRPr lang="en-US" sz="2400" dirty="0"/>
          </a:p>
        </p:txBody>
      </p:sp>
      <mc:AlternateContent xmlns:mc="http://schemas.openxmlformats.org/markup-compatibility/2006" xmlns:a14="http://schemas.microsoft.com/office/drawing/2010/main">
        <mc:Choice Requires="a14">
          <p:sp>
            <p:nvSpPr>
              <p:cNvPr id="5" name="Rectangle 4"/>
              <p:cNvSpPr/>
              <p:nvPr/>
            </p:nvSpPr>
            <p:spPr>
              <a:xfrm>
                <a:off x="3279404" y="1967126"/>
                <a:ext cx="2068259" cy="338554"/>
              </a:xfrm>
              <a:prstGeom prst="rect">
                <a:avLst/>
              </a:prstGeom>
            </p:spPr>
            <p:txBody>
              <a:bodyPr wrap="none">
                <a:spAutoFit/>
              </a:bodyPr>
              <a:lstStyle/>
              <a:p>
                <a14:m>
                  <m:oMath xmlns:m="http://schemas.openxmlformats.org/officeDocument/2006/math">
                    <m:sSup>
                      <m:sSupPr>
                        <m:ctrlPr>
                          <a:rPr lang="en-GB" sz="1600" i="1" smtClean="0">
                            <a:effectLst/>
                            <a:latin typeface="Cambria Math" panose="02040503050406030204" pitchFamily="18" charset="0"/>
                            <a:cs typeface="Times New Roman" panose="02020603050405020304" pitchFamily="18" charset="0"/>
                          </a:rPr>
                        </m:ctrlPr>
                      </m:sSupPr>
                      <m:e>
                        <m:r>
                          <a:rPr lang="en-GB" sz="1600" b="0" i="1" smtClean="0">
                            <a:effectLst/>
                            <a:latin typeface="Cambria Math" panose="02040503050406030204" pitchFamily="18" charset="0"/>
                            <a:cs typeface="Times New Roman" panose="02020603050405020304" pitchFamily="18" charset="0"/>
                          </a:rPr>
                          <m:t>𝑃𝑎𝑦𝑚𝑒𝑛𝑡</m:t>
                        </m:r>
                        <m:r>
                          <a:rPr lang="en-GB" sz="1600" b="0" i="1" smtClean="0">
                            <a:effectLst/>
                            <a:latin typeface="Cambria Math" panose="02040503050406030204" pitchFamily="18" charset="0"/>
                            <a:cs typeface="Times New Roman" panose="02020603050405020304" pitchFamily="18" charset="0"/>
                          </a:rPr>
                          <m:t>=</m:t>
                        </m:r>
                        <m:r>
                          <a:rPr lang="en-GB" sz="1600"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GB" sz="16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GB" sz="1600" i="1">
                        <a:effectLst/>
                        <a:latin typeface="Cambria Math" panose="02040503050406030204" pitchFamily="18" charset="0"/>
                        <a:ea typeface="Calibri" panose="020F0502020204030204" pitchFamily="34" charset="0"/>
                        <a:cs typeface="Times New Roman" panose="02020603050405020304" pitchFamily="18" charset="0"/>
                      </a:rPr>
                      <m:t>.</m:t>
                    </m:r>
                    <m:r>
                      <a:rPr lang="en-GB" sz="1600" i="1" smtClean="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GB"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1600" i="1">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a14:m>
                <a:r>
                  <a:rPr lang="en-GB" sz="1600" dirty="0">
                    <a:latin typeface="Times New Roman" panose="02020603050405020304" pitchFamily="18" charset="0"/>
                    <a:ea typeface="Times New Roman" panose="02020603050405020304" pitchFamily="18" charset="0"/>
                  </a:rPr>
                  <a:t>. </a:t>
                </a:r>
                <a:r>
                  <a:rPr lang="en-GB" sz="1600" dirty="0" smtClean="0">
                    <a:latin typeface="Times New Roman" panose="02020603050405020304" pitchFamily="18" charset="0"/>
                    <a:ea typeface="Times New Roman" panose="02020603050405020304" pitchFamily="18" charset="0"/>
                  </a:rPr>
                  <a:t>𝑘 </a:t>
                </a:r>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3279404" y="1967126"/>
                <a:ext cx="2068259" cy="338554"/>
              </a:xfrm>
              <a:prstGeom prst="rect">
                <a:avLst/>
              </a:prstGeom>
              <a:blipFill>
                <a:blip r:embed="rId3"/>
                <a:stretch>
                  <a:fillRect t="-9091" b="-2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150260" y="2223828"/>
                <a:ext cx="301229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effectLst/>
                          <a:latin typeface="Cambria Math" panose="02040503050406030204" pitchFamily="18" charset="0"/>
                          <a:cs typeface="Times New Roman" panose="02020603050405020304" pitchFamily="18" charset="0"/>
                        </a:rPr>
                        <m:t>=0.22∗</m:t>
                      </m:r>
                      <m:r>
                        <a:rPr lang="en-GB" sz="1600" i="1">
                          <a:latin typeface="Cambria Math" panose="02040503050406030204" pitchFamily="18" charset="0"/>
                          <a:cs typeface="Times New Roman" panose="02020603050405020304" pitchFamily="18" charset="0"/>
                        </a:rPr>
                        <m:t>100 </m:t>
                      </m:r>
                      <m:r>
                        <a:rPr lang="en-GB" sz="1600" i="1">
                          <a:latin typeface="Cambria Math" panose="02040503050406030204" pitchFamily="18" charset="0"/>
                          <a:cs typeface="Times New Roman" panose="02020603050405020304" pitchFamily="18" charset="0"/>
                        </a:rPr>
                        <m:t>𝑄𝐴𝐿𝑌𝑠</m:t>
                      </m:r>
                      <m:r>
                        <a:rPr lang="en-GB" sz="1600" b="0" i="1" smtClean="0">
                          <a:latin typeface="Cambria Math" panose="02040503050406030204" pitchFamily="18" charset="0"/>
                          <a:cs typeface="Times New Roman" panose="02020603050405020304" pitchFamily="18" charset="0"/>
                        </a:rPr>
                        <m:t>∗</m:t>
                      </m:r>
                      <m:r>
                        <a:rPr lang="en-GB" sz="1600" b="0" i="1" smtClean="0">
                          <a:effectLst/>
                          <a:latin typeface="Cambria Math" panose="02040503050406030204" pitchFamily="18" charset="0"/>
                          <a:cs typeface="Times New Roman" panose="02020603050405020304" pitchFamily="18" charset="0"/>
                        </a:rPr>
                        <m:t>£15,000</m:t>
                      </m:r>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4150260" y="2223828"/>
                <a:ext cx="3012299" cy="338554"/>
              </a:xfrm>
              <a:prstGeom prst="rect">
                <a:avLst/>
              </a:prstGeom>
              <a:blipFill>
                <a:blip r:embed="rId4"/>
                <a:stretch>
                  <a:fillRect b="-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164777" y="2506854"/>
                <a:ext cx="127560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b="0" i="1" smtClean="0">
                          <a:effectLst/>
                          <a:latin typeface="Cambria Math" panose="02040503050406030204" pitchFamily="18" charset="0"/>
                          <a:cs typeface="Times New Roman" panose="02020603050405020304" pitchFamily="18" charset="0"/>
                        </a:rPr>
                        <m:t>=£330,000</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4164777" y="2506854"/>
                <a:ext cx="1275606" cy="338554"/>
              </a:xfrm>
              <a:prstGeom prst="rect">
                <a:avLst/>
              </a:prstGeom>
              <a:blipFill>
                <a:blip r:embed="rId5"/>
                <a:stretch>
                  <a:fillRect/>
                </a:stretch>
              </a:blipFill>
            </p:spPr>
            <p:txBody>
              <a:bodyPr/>
              <a:lstStyle/>
              <a:p>
                <a:r>
                  <a:rPr lang="en-GB">
                    <a:noFill/>
                  </a:rPr>
                  <a:t> </a:t>
                </a:r>
              </a:p>
            </p:txBody>
          </p:sp>
        </mc:Fallback>
      </mc:AlternateContent>
      <p:grpSp>
        <p:nvGrpSpPr>
          <p:cNvPr id="9" name="Group 8"/>
          <p:cNvGrpSpPr/>
          <p:nvPr/>
        </p:nvGrpSpPr>
        <p:grpSpPr>
          <a:xfrm>
            <a:off x="1778124" y="1349000"/>
            <a:ext cx="2839080" cy="3533431"/>
            <a:chOff x="1778124" y="1349000"/>
            <a:chExt cx="2839080" cy="3533431"/>
          </a:xfrm>
        </p:grpSpPr>
        <p:cxnSp>
          <p:nvCxnSpPr>
            <p:cNvPr id="15" name="Straight Connector 14"/>
            <p:cNvCxnSpPr/>
            <p:nvPr/>
          </p:nvCxnSpPr>
          <p:spPr>
            <a:xfrm>
              <a:off x="1778124" y="1549911"/>
              <a:ext cx="261258"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39382" y="1577843"/>
              <a:ext cx="54016" cy="330458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39382" y="1349000"/>
              <a:ext cx="2577822" cy="276999"/>
            </a:xfrm>
            <a:prstGeom prst="rect">
              <a:avLst/>
            </a:prstGeom>
            <a:noFill/>
          </p:spPr>
          <p:txBody>
            <a:bodyPr wrap="none" rtlCol="0">
              <a:spAutoFit/>
            </a:bodyPr>
            <a:lstStyle/>
            <a:p>
              <a:r>
                <a:rPr lang="en-GB" sz="1200" dirty="0" smtClean="0"/>
                <a:t>£330,000/5 QALYs = £66,000 per QALY</a:t>
              </a:r>
              <a:endParaRPr lang="en-GB" sz="1200" dirty="0"/>
            </a:p>
          </p:txBody>
        </p:sp>
      </p:grpSp>
      <p:grpSp>
        <p:nvGrpSpPr>
          <p:cNvPr id="14" name="Group 13"/>
          <p:cNvGrpSpPr/>
          <p:nvPr/>
        </p:nvGrpSpPr>
        <p:grpSpPr>
          <a:xfrm>
            <a:off x="1779981" y="4374959"/>
            <a:ext cx="6863685" cy="509098"/>
            <a:chOff x="1779981" y="4374959"/>
            <a:chExt cx="6863685" cy="509098"/>
          </a:xfrm>
        </p:grpSpPr>
        <p:cxnSp>
          <p:nvCxnSpPr>
            <p:cNvPr id="10" name="Straight Connector 9"/>
            <p:cNvCxnSpPr/>
            <p:nvPr/>
          </p:nvCxnSpPr>
          <p:spPr>
            <a:xfrm>
              <a:off x="1779981" y="4680857"/>
              <a:ext cx="4345047"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110514" y="4680857"/>
              <a:ext cx="0" cy="2032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65844" y="4374959"/>
              <a:ext cx="2577822" cy="276999"/>
            </a:xfrm>
            <a:prstGeom prst="rect">
              <a:avLst/>
            </a:prstGeom>
            <a:noFill/>
          </p:spPr>
          <p:txBody>
            <a:bodyPr wrap="none" rtlCol="0">
              <a:spAutoFit/>
            </a:bodyPr>
            <a:lstStyle/>
            <a:p>
              <a:r>
                <a:rPr lang="en-GB" sz="1200" dirty="0" smtClean="0"/>
                <a:t>£330,000/80 QALYs = £4,125 per QALY</a:t>
              </a:r>
              <a:endParaRPr lang="en-GB" sz="1200" dirty="0"/>
            </a:p>
          </p:txBody>
        </p:sp>
      </p:grpSp>
    </p:spTree>
    <p:extLst>
      <p:ext uri="{BB962C8B-B14F-4D97-AF65-F5344CB8AC3E}">
        <p14:creationId xmlns:p14="http://schemas.microsoft.com/office/powerpoint/2010/main" val="5392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28650" y="559597"/>
            <a:ext cx="7886700" cy="57171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a:solidFill>
                  <a:schemeClr val="accent1"/>
                </a:solidFill>
                <a:latin typeface="Century Gothic" panose="020B0502020202020204" pitchFamily="34" charset="0"/>
                <a:ea typeface="+mj-ea"/>
                <a:cs typeface="+mj-cs"/>
              </a:defRPr>
            </a:lvl1pPr>
          </a:lstStyle>
          <a:p>
            <a:pPr defTabSz="685800">
              <a:defRPr/>
            </a:pPr>
            <a:endParaRPr lang="en-GB" sz="2700" dirty="0">
              <a:solidFill>
                <a:srgbClr val="2173BA"/>
              </a:solidFill>
              <a:latin typeface="Calibri" panose="020F0502020204030204" pitchFamily="34" charset="0"/>
            </a:endParaRPr>
          </a:p>
        </p:txBody>
      </p:sp>
      <p:sp>
        <p:nvSpPr>
          <p:cNvPr id="7" name="Title 1"/>
          <p:cNvSpPr txBox="1">
            <a:spLocks/>
          </p:cNvSpPr>
          <p:nvPr/>
        </p:nvSpPr>
        <p:spPr>
          <a:xfrm>
            <a:off x="161460" y="233009"/>
            <a:ext cx="2275716" cy="27569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a:solidFill>
                  <a:schemeClr val="accent1"/>
                </a:solidFill>
                <a:latin typeface="Century Gothic" panose="020B0502020202020204" pitchFamily="34" charset="0"/>
                <a:ea typeface="+mj-ea"/>
                <a:cs typeface="+mj-cs"/>
              </a:defRPr>
            </a:lvl1pPr>
          </a:lstStyle>
          <a:p>
            <a:pPr lvl="0">
              <a:defRPr/>
            </a:pPr>
            <a:r>
              <a:rPr lang="en-GB" sz="2200" dirty="0">
                <a:solidFill>
                  <a:srgbClr val="ADB43A"/>
                </a:solidFill>
                <a:latin typeface="Arial"/>
                <a:ea typeface="+mn-ea"/>
                <a:cs typeface="Arial"/>
              </a:rPr>
              <a:t>What type of QALYs are lost/gained and what are the other effects of changes in expenditure</a:t>
            </a:r>
            <a:r>
              <a:rPr lang="en-GB" sz="2200" dirty="0" smtClean="0">
                <a:solidFill>
                  <a:srgbClr val="ADB43A"/>
                </a:solidFill>
                <a:latin typeface="Arial"/>
                <a:ea typeface="+mn-ea"/>
                <a:cs typeface="Arial"/>
              </a:rPr>
              <a:t>?</a:t>
            </a:r>
            <a:endParaRPr lang="en-GB" sz="2200" dirty="0">
              <a:solidFill>
                <a:srgbClr val="2173BA"/>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01173724"/>
              </p:ext>
            </p:extLst>
          </p:nvPr>
        </p:nvGraphicFramePr>
        <p:xfrm>
          <a:off x="2501265" y="556177"/>
          <a:ext cx="6642736" cy="4964295"/>
        </p:xfrm>
        <a:graphic>
          <a:graphicData uri="http://schemas.openxmlformats.org/drawingml/2006/table">
            <a:tbl>
              <a:tblPr firstRow="1" bandRow="1">
                <a:tableStyleId>{5C22544A-7EE6-4342-B048-85BDC9FD1C3A}</a:tableStyleId>
              </a:tblPr>
              <a:tblGrid>
                <a:gridCol w="432047">
                  <a:extLst>
                    <a:ext uri="{9D8B030D-6E8A-4147-A177-3AD203B41FA5}">
                      <a16:colId xmlns:a16="http://schemas.microsoft.com/office/drawing/2014/main" val="20000"/>
                    </a:ext>
                  </a:extLst>
                </a:gridCol>
                <a:gridCol w="124213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1242138">
                  <a:extLst>
                    <a:ext uri="{9D8B030D-6E8A-4147-A177-3AD203B41FA5}">
                      <a16:colId xmlns:a16="http://schemas.microsoft.com/office/drawing/2014/main" val="20004"/>
                    </a:ext>
                  </a:extLst>
                </a:gridCol>
                <a:gridCol w="486054">
                  <a:extLst>
                    <a:ext uri="{9D8B030D-6E8A-4147-A177-3AD203B41FA5}">
                      <a16:colId xmlns:a16="http://schemas.microsoft.com/office/drawing/2014/main" val="20005"/>
                    </a:ext>
                  </a:extLst>
                </a:gridCol>
                <a:gridCol w="540060">
                  <a:extLst>
                    <a:ext uri="{9D8B030D-6E8A-4147-A177-3AD203B41FA5}">
                      <a16:colId xmlns:a16="http://schemas.microsoft.com/office/drawing/2014/main" val="20006"/>
                    </a:ext>
                  </a:extLst>
                </a:gridCol>
                <a:gridCol w="1242138">
                  <a:extLst>
                    <a:ext uri="{9D8B030D-6E8A-4147-A177-3AD203B41FA5}">
                      <a16:colId xmlns:a16="http://schemas.microsoft.com/office/drawing/2014/main" val="20007"/>
                    </a:ext>
                  </a:extLst>
                </a:gridCol>
                <a:gridCol w="594065">
                  <a:extLst>
                    <a:ext uri="{9D8B030D-6E8A-4147-A177-3AD203B41FA5}">
                      <a16:colId xmlns:a16="http://schemas.microsoft.com/office/drawing/2014/main" val="20008"/>
                    </a:ext>
                  </a:extLst>
                </a:gridCol>
              </a:tblGrid>
              <a:tr h="194310">
                <a:tc gridSpan="3">
                  <a:txBody>
                    <a:bodyPr/>
                    <a:lstStyle/>
                    <a:p>
                      <a:pPr algn="ctr"/>
                      <a:r>
                        <a:rPr lang="en-GB" sz="800" dirty="0" smtClean="0">
                          <a:solidFill>
                            <a:schemeClr val="tx1"/>
                          </a:solidFill>
                          <a:latin typeface="Arial Narrow" pitchFamily="34" charset="0"/>
                        </a:rPr>
                        <a:t>Proportionate Shortfall</a:t>
                      </a:r>
                      <a:r>
                        <a:rPr lang="en-GB" sz="800" baseline="0" dirty="0" smtClean="0">
                          <a:solidFill>
                            <a:schemeClr val="tx1"/>
                          </a:solidFill>
                          <a:latin typeface="Arial Narrow" pitchFamily="34" charset="0"/>
                        </a:rPr>
                        <a:t> (% QALY loss)</a:t>
                      </a:r>
                      <a:endParaRPr lang="en-GB" sz="800" dirty="0">
                        <a:solidFill>
                          <a:schemeClr val="tx1"/>
                        </a:solidFill>
                        <a:latin typeface="Arial Narrow" pitchFamily="34" charset="0"/>
                      </a:endParaRPr>
                    </a:p>
                  </a:txBody>
                  <a:tcPr marL="68580" marR="68580" marT="34290" marB="34290">
                    <a:solidFill>
                      <a:schemeClr val="tx2">
                        <a:lumMod val="20000"/>
                        <a:lumOff val="80000"/>
                      </a:schemeClr>
                    </a:solidFill>
                  </a:tcPr>
                </a:tc>
                <a:tc hMerge="1">
                  <a:txBody>
                    <a:bodyPr/>
                    <a:lstStyle/>
                    <a:p>
                      <a:endParaRPr lang="en-GB" sz="900" dirty="0"/>
                    </a:p>
                  </a:txBody>
                  <a:tcPr/>
                </a:tc>
                <a:tc hMerge="1">
                  <a:txBody>
                    <a:bodyPr/>
                    <a:lstStyle/>
                    <a:p>
                      <a:endParaRPr lang="en-GB" sz="900" dirty="0"/>
                    </a:p>
                  </a:txBody>
                  <a:tcPr/>
                </a:tc>
                <a:tc gridSpan="3">
                  <a:txBody>
                    <a:bodyPr/>
                    <a:lstStyle/>
                    <a:p>
                      <a:pPr algn="ctr"/>
                      <a:r>
                        <a:rPr lang="en-GB" sz="800" dirty="0" smtClean="0">
                          <a:solidFill>
                            <a:schemeClr val="tx1"/>
                          </a:solidFill>
                          <a:latin typeface="Arial Narrow" pitchFamily="34" charset="0"/>
                        </a:rPr>
                        <a:t>Absolute Shortfall (QALY loss)</a:t>
                      </a:r>
                      <a:endParaRPr lang="en-GB" sz="800" dirty="0">
                        <a:solidFill>
                          <a:schemeClr val="tx1"/>
                        </a:solidFill>
                        <a:latin typeface="Arial Narrow" pitchFamily="34" charset="0"/>
                      </a:endParaRPr>
                    </a:p>
                  </a:txBody>
                  <a:tcPr marL="68580" marR="68580" marT="34290" marB="34290">
                    <a:solidFill>
                      <a:schemeClr val="tx2">
                        <a:lumMod val="20000"/>
                        <a:lumOff val="80000"/>
                      </a:schemeClr>
                    </a:solidFill>
                  </a:tcPr>
                </a:tc>
                <a:tc hMerge="1">
                  <a:txBody>
                    <a:bodyPr/>
                    <a:lstStyle/>
                    <a:p>
                      <a:endParaRPr lang="en-GB" sz="900" dirty="0"/>
                    </a:p>
                  </a:txBody>
                  <a:tcPr/>
                </a:tc>
                <a:tc hMerge="1">
                  <a:txBody>
                    <a:bodyPr/>
                    <a:lstStyle/>
                    <a:p>
                      <a:endParaRPr lang="en-GB" sz="900" dirty="0"/>
                    </a:p>
                  </a:txBody>
                  <a:tcPr/>
                </a:tc>
                <a:tc gridSpan="3">
                  <a:txBody>
                    <a:bodyPr/>
                    <a:lstStyle/>
                    <a:p>
                      <a:pPr algn="ctr"/>
                      <a:r>
                        <a:rPr lang="en-GB" sz="800" dirty="0" smtClean="0">
                          <a:solidFill>
                            <a:schemeClr val="tx1"/>
                          </a:solidFill>
                          <a:latin typeface="Arial Narrow" pitchFamily="34" charset="0"/>
                        </a:rPr>
                        <a:t>Wider Social</a:t>
                      </a:r>
                      <a:r>
                        <a:rPr lang="en-GB" sz="800" baseline="0" dirty="0" smtClean="0">
                          <a:solidFill>
                            <a:schemeClr val="tx1"/>
                          </a:solidFill>
                          <a:latin typeface="Arial Narrow" pitchFamily="34" charset="0"/>
                        </a:rPr>
                        <a:t> Benefits (net production) per QALY</a:t>
                      </a:r>
                      <a:endParaRPr lang="en-GB" sz="800" dirty="0">
                        <a:solidFill>
                          <a:schemeClr val="tx1"/>
                        </a:solidFill>
                        <a:latin typeface="Arial Narrow" pitchFamily="34" charset="0"/>
                      </a:endParaRPr>
                    </a:p>
                  </a:txBody>
                  <a:tcPr marL="68580" marR="68580" marT="34290" marB="34290">
                    <a:solidFill>
                      <a:schemeClr val="tx2">
                        <a:lumMod val="20000"/>
                        <a:lumOff val="80000"/>
                      </a:schemeClr>
                    </a:solidFill>
                  </a:tcPr>
                </a:tc>
                <a:tc hMerge="1">
                  <a:txBody>
                    <a:bodyPr/>
                    <a:lstStyle/>
                    <a:p>
                      <a:endParaRPr lang="en-GB" sz="900" dirty="0"/>
                    </a:p>
                  </a:txBody>
                  <a:tcPr/>
                </a:tc>
                <a:tc hMerge="1">
                  <a:txBody>
                    <a:bodyPr/>
                    <a:lstStyle/>
                    <a:p>
                      <a:endParaRPr lang="en-GB" sz="900" dirty="0"/>
                    </a:p>
                  </a:txBody>
                  <a:tcPr/>
                </a:tc>
                <a:extLst>
                  <a:ext uri="{0D108BD9-81ED-4DB2-BD59-A6C34878D82A}">
                    <a16:rowId xmlns:a16="http://schemas.microsoft.com/office/drawing/2014/main" val="10000"/>
                  </a:ext>
                </a:extLst>
              </a:tr>
              <a:tr h="144545">
                <a:tc>
                  <a:txBody>
                    <a:bodyPr/>
                    <a:lstStyle/>
                    <a:p>
                      <a:pPr algn="ctr" fontAlgn="b"/>
                      <a:r>
                        <a:rPr lang="en-GB" sz="700" b="0" i="0" u="none" strike="noStrike" dirty="0">
                          <a:solidFill>
                            <a:schemeClr val="tx1"/>
                          </a:solidFill>
                          <a:latin typeface="Arial Narrow" pitchFamily="34" charset="0"/>
                        </a:rPr>
                        <a:t>C22</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Liver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73%</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C22</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Liver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10.70</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M05</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Rheumatoid arthritis</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£30,034</a:t>
                      </a:r>
                    </a:p>
                  </a:txBody>
                  <a:tcPr marL="7144" marR="7144" marT="7144" marB="0" anchor="b">
                    <a:solidFill>
                      <a:schemeClr val="bg1">
                        <a:lumMod val="95000"/>
                      </a:schemeClr>
                    </a:solidFill>
                  </a:tcPr>
                </a:tc>
                <a:extLst>
                  <a:ext uri="{0D108BD9-81ED-4DB2-BD59-A6C34878D82A}">
                    <a16:rowId xmlns:a16="http://schemas.microsoft.com/office/drawing/2014/main" val="10001"/>
                  </a:ext>
                </a:extLst>
              </a:tr>
              <a:tr h="144545">
                <a:tc>
                  <a:txBody>
                    <a:bodyPr/>
                    <a:lstStyle/>
                    <a:p>
                      <a:pPr algn="ctr" fontAlgn="b"/>
                      <a:r>
                        <a:rPr lang="en-GB" sz="700" b="0" i="0" u="none" strike="noStrike" dirty="0">
                          <a:solidFill>
                            <a:schemeClr val="tx1"/>
                          </a:solidFill>
                          <a:latin typeface="Arial Narrow" pitchFamily="34" charset="0"/>
                        </a:rPr>
                        <a:t>C25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Pancreatic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73%</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C25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Pancreatic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9.97</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E11</a:t>
                      </a:r>
                    </a:p>
                  </a:txBody>
                  <a:tcPr marL="7144" marR="7144" marT="7144" marB="0" anchor="b">
                    <a:solidFill>
                      <a:schemeClr val="bg1">
                        <a:lumMod val="95000"/>
                      </a:schemeClr>
                    </a:solidFill>
                  </a:tcPr>
                </a:tc>
                <a:tc>
                  <a:txBody>
                    <a:bodyPr/>
                    <a:lstStyle/>
                    <a:p>
                      <a:pPr algn="l" fontAlgn="b"/>
                      <a:r>
                        <a:rPr lang="en-GB" sz="700" b="0" i="0" u="none" strike="noStrike">
                          <a:solidFill>
                            <a:schemeClr val="tx2"/>
                          </a:solidFill>
                          <a:latin typeface="Arial Narrow" pitchFamily="34" charset="0"/>
                        </a:rPr>
                        <a:t>Diabetes</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£27,421</a:t>
                      </a:r>
                    </a:p>
                  </a:txBody>
                  <a:tcPr marL="7144" marR="7144" marT="7144" marB="0" anchor="b">
                    <a:solidFill>
                      <a:schemeClr val="bg1">
                        <a:lumMod val="95000"/>
                      </a:schemeClr>
                    </a:solidFill>
                  </a:tcPr>
                </a:tc>
                <a:extLst>
                  <a:ext uri="{0D108BD9-81ED-4DB2-BD59-A6C34878D82A}">
                    <a16:rowId xmlns:a16="http://schemas.microsoft.com/office/drawing/2014/main" val="10002"/>
                  </a:ext>
                </a:extLst>
              </a:tr>
              <a:tr h="144545">
                <a:tc>
                  <a:txBody>
                    <a:bodyPr/>
                    <a:lstStyle/>
                    <a:p>
                      <a:pPr algn="ctr" fontAlgn="b"/>
                      <a:r>
                        <a:rPr lang="en-GB" sz="700" b="0" i="0" u="none" strike="noStrike" dirty="0">
                          <a:solidFill>
                            <a:schemeClr val="tx1"/>
                          </a:solidFill>
                          <a:latin typeface="Arial Narrow" pitchFamily="34" charset="0"/>
                        </a:rPr>
                        <a:t>C34</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Lung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71%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C34</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Lung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9.68</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M45</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Ankylosing spondylitis</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£26,190</a:t>
                      </a:r>
                    </a:p>
                  </a:txBody>
                  <a:tcPr marL="7144" marR="7144" marT="7144" marB="0" anchor="b">
                    <a:solidFill>
                      <a:schemeClr val="bg1">
                        <a:lumMod val="95000"/>
                      </a:schemeClr>
                    </a:solidFill>
                  </a:tcPr>
                </a:tc>
                <a:extLst>
                  <a:ext uri="{0D108BD9-81ED-4DB2-BD59-A6C34878D82A}">
                    <a16:rowId xmlns:a16="http://schemas.microsoft.com/office/drawing/2014/main" val="10003"/>
                  </a:ext>
                </a:extLst>
              </a:tr>
              <a:tr h="144545">
                <a:tc>
                  <a:txBody>
                    <a:bodyPr/>
                    <a:lstStyle/>
                    <a:p>
                      <a:pPr algn="ctr" fontAlgn="b"/>
                      <a:r>
                        <a:rPr lang="en-GB" sz="700" b="0" i="0" u="none" strike="noStrike">
                          <a:solidFill>
                            <a:schemeClr val="tx1"/>
                          </a:solidFill>
                          <a:latin typeface="Arial Narrow" pitchFamily="34" charset="0"/>
                        </a:rPr>
                        <a:t>C92</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Myeloid leukaemia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38%</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F20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Schizophrenia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7.62</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F30</a:t>
                      </a:r>
                    </a:p>
                  </a:txBody>
                  <a:tcPr marL="7144" marR="7144" marT="7144" marB="0" anchor="b">
                    <a:solidFill>
                      <a:schemeClr val="bg1">
                        <a:lumMod val="95000"/>
                      </a:schemeClr>
                    </a:solidFill>
                  </a:tcPr>
                </a:tc>
                <a:tc>
                  <a:txBody>
                    <a:bodyPr/>
                    <a:lstStyle/>
                    <a:p>
                      <a:pPr algn="l" fontAlgn="b"/>
                      <a:r>
                        <a:rPr lang="en-GB" sz="700" b="0" i="0" u="none" strike="noStrike">
                          <a:solidFill>
                            <a:schemeClr val="tx2"/>
                          </a:solidFill>
                          <a:latin typeface="Arial Narrow" pitchFamily="34" charset="0"/>
                        </a:rPr>
                        <a:t>Depression</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£23,489</a:t>
                      </a:r>
                    </a:p>
                  </a:txBody>
                  <a:tcPr marL="7144" marR="7144" marT="7144" marB="0" anchor="b">
                    <a:solidFill>
                      <a:schemeClr val="bg1">
                        <a:lumMod val="95000"/>
                      </a:schemeClr>
                    </a:solidFill>
                  </a:tcPr>
                </a:tc>
                <a:extLst>
                  <a:ext uri="{0D108BD9-81ED-4DB2-BD59-A6C34878D82A}">
                    <a16:rowId xmlns:a16="http://schemas.microsoft.com/office/drawing/2014/main" val="10004"/>
                  </a:ext>
                </a:extLst>
              </a:tr>
              <a:tr h="144545">
                <a:tc>
                  <a:txBody>
                    <a:bodyPr/>
                    <a:lstStyle/>
                    <a:p>
                      <a:pPr algn="ctr" fontAlgn="b"/>
                      <a:r>
                        <a:rPr lang="en-GB" sz="700" b="0" i="0" u="none" strike="noStrike">
                          <a:solidFill>
                            <a:schemeClr val="tx1"/>
                          </a:solidFill>
                          <a:latin typeface="Arial Narrow" pitchFamily="34" charset="0"/>
                        </a:rPr>
                        <a:t>G20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Parkinson's disease</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31%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G35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Multiple sclerosis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6.18</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F20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Schizophrenia</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£22,697</a:t>
                      </a:r>
                    </a:p>
                  </a:txBody>
                  <a:tcPr marL="7144" marR="7144" marT="7144" marB="0" anchor="b">
                    <a:solidFill>
                      <a:schemeClr val="bg1">
                        <a:lumMod val="95000"/>
                      </a:schemeClr>
                    </a:solidFill>
                  </a:tcPr>
                </a:tc>
                <a:extLst>
                  <a:ext uri="{0D108BD9-81ED-4DB2-BD59-A6C34878D82A}">
                    <a16:rowId xmlns:a16="http://schemas.microsoft.com/office/drawing/2014/main" val="10005"/>
                  </a:ext>
                </a:extLst>
              </a:tr>
              <a:tr h="144545">
                <a:tc>
                  <a:txBody>
                    <a:bodyPr/>
                    <a:lstStyle/>
                    <a:p>
                      <a:pPr algn="ctr" fontAlgn="b"/>
                      <a:r>
                        <a:rPr lang="en-GB" sz="700" b="0" i="0" u="none" strike="noStrike">
                          <a:solidFill>
                            <a:schemeClr val="tx1"/>
                          </a:solidFill>
                          <a:latin typeface="Arial Narrow" pitchFamily="34" charset="0"/>
                        </a:rPr>
                        <a:t>C90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Myeloma</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31%</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C92</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Myeloid leukaemia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6.15</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J45</a:t>
                      </a:r>
                    </a:p>
                  </a:txBody>
                  <a:tcPr marL="7144" marR="7144" marT="7144" marB="0" anchor="b">
                    <a:solidFill>
                      <a:schemeClr val="bg1">
                        <a:lumMod val="95000"/>
                      </a:schemeClr>
                    </a:solidFill>
                  </a:tcPr>
                </a:tc>
                <a:tc>
                  <a:txBody>
                    <a:bodyPr/>
                    <a:lstStyle/>
                    <a:p>
                      <a:pPr algn="l" fontAlgn="b"/>
                      <a:r>
                        <a:rPr lang="en-GB" sz="700" b="0" i="0" u="none" strike="noStrike">
                          <a:solidFill>
                            <a:schemeClr val="tx2"/>
                          </a:solidFill>
                          <a:latin typeface="Arial Narrow" pitchFamily="34" charset="0"/>
                        </a:rPr>
                        <a:t>Asthma</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£20,100</a:t>
                      </a:r>
                    </a:p>
                  </a:txBody>
                  <a:tcPr marL="7144" marR="7144" marT="7144" marB="0" anchor="b">
                    <a:solidFill>
                      <a:schemeClr val="bg1">
                        <a:lumMod val="95000"/>
                      </a:schemeClr>
                    </a:solidFill>
                  </a:tcPr>
                </a:tc>
                <a:extLst>
                  <a:ext uri="{0D108BD9-81ED-4DB2-BD59-A6C34878D82A}">
                    <a16:rowId xmlns:a16="http://schemas.microsoft.com/office/drawing/2014/main" val="10006"/>
                  </a:ext>
                </a:extLst>
              </a:tr>
              <a:tr h="144545">
                <a:tc>
                  <a:txBody>
                    <a:bodyPr/>
                    <a:lstStyle/>
                    <a:p>
                      <a:pPr algn="ctr" fontAlgn="b"/>
                      <a:r>
                        <a:rPr lang="en-GB" sz="700" b="0" i="0" u="none" strike="noStrike">
                          <a:solidFill>
                            <a:schemeClr val="tx1"/>
                          </a:solidFill>
                          <a:latin typeface="Arial Narrow" pitchFamily="34" charset="0"/>
                        </a:rPr>
                        <a:t>C64</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Kidney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22%</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G20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Parkinson's disease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4.60</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M81</a:t>
                      </a:r>
                    </a:p>
                  </a:txBody>
                  <a:tcPr marL="7144" marR="7144" marT="7144" marB="0" anchor="b">
                    <a:solidFill>
                      <a:schemeClr val="bg1">
                        <a:lumMod val="95000"/>
                      </a:schemeClr>
                    </a:solidFill>
                  </a:tcPr>
                </a:tc>
                <a:tc>
                  <a:txBody>
                    <a:bodyPr/>
                    <a:lstStyle/>
                    <a:p>
                      <a:pPr algn="l" fontAlgn="b"/>
                      <a:r>
                        <a:rPr lang="en-GB" sz="700" b="0" i="0" u="none" strike="noStrike">
                          <a:solidFill>
                            <a:schemeClr val="tx2"/>
                          </a:solidFill>
                          <a:latin typeface="Arial Narrow" pitchFamily="34" charset="0"/>
                        </a:rPr>
                        <a:t>Osteoporosis</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£17,910</a:t>
                      </a:r>
                    </a:p>
                  </a:txBody>
                  <a:tcPr marL="7144" marR="7144" marT="7144" marB="0" anchor="b">
                    <a:solidFill>
                      <a:schemeClr val="bg1">
                        <a:lumMod val="95000"/>
                      </a:schemeClr>
                    </a:solidFill>
                  </a:tcPr>
                </a:tc>
                <a:extLst>
                  <a:ext uri="{0D108BD9-81ED-4DB2-BD59-A6C34878D82A}">
                    <a16:rowId xmlns:a16="http://schemas.microsoft.com/office/drawing/2014/main" val="10007"/>
                  </a:ext>
                </a:extLst>
              </a:tr>
              <a:tr h="144545">
                <a:tc>
                  <a:txBody>
                    <a:bodyPr/>
                    <a:lstStyle/>
                    <a:p>
                      <a:pPr algn="ctr" fontAlgn="b"/>
                      <a:r>
                        <a:rPr lang="en-GB" sz="700" b="0" i="0" u="none" strike="noStrike">
                          <a:solidFill>
                            <a:schemeClr val="tx1"/>
                          </a:solidFill>
                          <a:latin typeface="Arial Narrow" pitchFamily="34" charset="0"/>
                        </a:rPr>
                        <a:t>G35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Multiple sclerosis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18%</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C90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Myeloma</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4.45</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G35</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Multiple sclerosis</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£15,482</a:t>
                      </a:r>
                    </a:p>
                  </a:txBody>
                  <a:tcPr marL="7144" marR="7144" marT="7144" marB="0" anchor="b">
                    <a:solidFill>
                      <a:schemeClr val="bg1">
                        <a:lumMod val="95000"/>
                      </a:schemeClr>
                    </a:solidFill>
                  </a:tcPr>
                </a:tc>
                <a:extLst>
                  <a:ext uri="{0D108BD9-81ED-4DB2-BD59-A6C34878D82A}">
                    <a16:rowId xmlns:a16="http://schemas.microsoft.com/office/drawing/2014/main" val="10008"/>
                  </a:ext>
                </a:extLst>
              </a:tr>
              <a:tr h="144545">
                <a:tc>
                  <a:txBody>
                    <a:bodyPr/>
                    <a:lstStyle/>
                    <a:p>
                      <a:pPr algn="ctr" fontAlgn="b"/>
                      <a:r>
                        <a:rPr lang="en-GB" sz="700" b="0" i="0" u="none" strike="noStrike">
                          <a:solidFill>
                            <a:schemeClr val="tx1"/>
                          </a:solidFill>
                          <a:latin typeface="Arial Narrow" pitchFamily="34" charset="0"/>
                        </a:rPr>
                        <a:t>J43</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Emphysema and COPD</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17%</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J43</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Emphysema and COPD</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3.80</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J43</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Emphysema and COPD</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£14,525</a:t>
                      </a:r>
                    </a:p>
                  </a:txBody>
                  <a:tcPr marL="7144" marR="7144" marT="7144" marB="0" anchor="b">
                    <a:solidFill>
                      <a:schemeClr val="bg1">
                        <a:lumMod val="95000"/>
                      </a:schemeClr>
                    </a:solidFill>
                  </a:tcPr>
                </a:tc>
                <a:extLst>
                  <a:ext uri="{0D108BD9-81ED-4DB2-BD59-A6C34878D82A}">
                    <a16:rowId xmlns:a16="http://schemas.microsoft.com/office/drawing/2014/main" val="10009"/>
                  </a:ext>
                </a:extLst>
              </a:tr>
              <a:tr h="144545">
                <a:tc>
                  <a:txBody>
                    <a:bodyPr/>
                    <a:lstStyle/>
                    <a:p>
                      <a:pPr algn="ctr" fontAlgn="b"/>
                      <a:r>
                        <a:rPr lang="en-GB" sz="700" b="0" i="0" u="none" strike="noStrike">
                          <a:solidFill>
                            <a:schemeClr val="tx1"/>
                          </a:solidFill>
                          <a:latin typeface="Arial Narrow" pitchFamily="34" charset="0"/>
                        </a:rPr>
                        <a:t>G30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Alzheimer's disease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14%</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C64</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Kidney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3.75</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G40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Epilepsy</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£14,245</a:t>
                      </a:r>
                    </a:p>
                  </a:txBody>
                  <a:tcPr marL="7144" marR="7144" marT="7144" marB="0" anchor="b">
                    <a:solidFill>
                      <a:schemeClr val="bg1">
                        <a:lumMod val="95000"/>
                      </a:schemeClr>
                    </a:solidFill>
                  </a:tcPr>
                </a:tc>
                <a:extLst>
                  <a:ext uri="{0D108BD9-81ED-4DB2-BD59-A6C34878D82A}">
                    <a16:rowId xmlns:a16="http://schemas.microsoft.com/office/drawing/2014/main" val="10010"/>
                  </a:ext>
                </a:extLst>
              </a:tr>
              <a:tr h="144545">
                <a:tc>
                  <a:txBody>
                    <a:bodyPr/>
                    <a:lstStyle/>
                    <a:p>
                      <a:pPr algn="ctr" fontAlgn="b"/>
                      <a:r>
                        <a:rPr lang="en-GB" sz="700" b="0" i="0" u="none" strike="noStrike">
                          <a:solidFill>
                            <a:schemeClr val="tx1"/>
                          </a:solidFill>
                          <a:latin typeface="Arial Narrow" pitchFamily="34" charset="0"/>
                        </a:rPr>
                        <a:t>F03</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Dementia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14%</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F30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Depression</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3.63</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L40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Psoriasis</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£11,890</a:t>
                      </a:r>
                    </a:p>
                  </a:txBody>
                  <a:tcPr marL="7144" marR="7144" marT="7144" marB="0" anchor="b">
                    <a:solidFill>
                      <a:schemeClr val="bg1">
                        <a:lumMod val="95000"/>
                      </a:schemeClr>
                    </a:solidFill>
                  </a:tcPr>
                </a:tc>
                <a:extLst>
                  <a:ext uri="{0D108BD9-81ED-4DB2-BD59-A6C34878D82A}">
                    <a16:rowId xmlns:a16="http://schemas.microsoft.com/office/drawing/2014/main" val="10011"/>
                  </a:ext>
                </a:extLst>
              </a:tr>
              <a:tr h="144545">
                <a:tc>
                  <a:txBody>
                    <a:bodyPr/>
                    <a:lstStyle/>
                    <a:p>
                      <a:pPr algn="ctr" fontAlgn="b"/>
                      <a:r>
                        <a:rPr lang="en-GB" sz="700" b="0" i="0" u="none" strike="noStrike">
                          <a:solidFill>
                            <a:schemeClr val="tx1"/>
                          </a:solidFill>
                          <a:latin typeface="Arial Narrow" pitchFamily="34" charset="0"/>
                        </a:rPr>
                        <a:t>F20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Schizophrenia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M05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Rheumatoid arthritis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2.83</a:t>
                      </a:r>
                    </a:p>
                  </a:txBody>
                  <a:tcPr marL="7144" marR="7144" marT="7144" marB="0" anchor="b">
                    <a:solidFill>
                      <a:schemeClr val="bg1">
                        <a:lumMod val="95000"/>
                      </a:schemeClr>
                    </a:solidFill>
                  </a:tcPr>
                </a:tc>
                <a:tc>
                  <a:txBody>
                    <a:bodyPr/>
                    <a:lstStyle/>
                    <a:p>
                      <a:pPr algn="ctr" fontAlgn="b"/>
                      <a:r>
                        <a:rPr lang="en-GB" sz="800" b="1" i="0" u="none" strike="noStrike" dirty="0" smtClean="0">
                          <a:solidFill>
                            <a:schemeClr val="tx2"/>
                          </a:solidFill>
                          <a:latin typeface="Arial Narrow" pitchFamily="34" charset="0"/>
                        </a:rPr>
                        <a:t>Displaced</a:t>
                      </a:r>
                      <a:endParaRPr lang="en-GB" sz="800" b="1" i="0" u="none" strike="noStrike" dirty="0">
                        <a:solidFill>
                          <a:schemeClr val="tx2"/>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smtClean="0">
                          <a:solidFill>
                            <a:schemeClr val="tx2"/>
                          </a:solidFill>
                          <a:latin typeface="Arial Narrow" pitchFamily="34" charset="0"/>
                        </a:rPr>
                        <a:t>Average of displaced QALYs</a:t>
                      </a:r>
                      <a:endParaRPr lang="en-GB" sz="800" b="1" i="0" u="none" strike="noStrike" dirty="0">
                        <a:solidFill>
                          <a:schemeClr val="tx2"/>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a:solidFill>
                            <a:schemeClr val="tx2"/>
                          </a:solidFill>
                          <a:latin typeface="Arial Narrow" pitchFamily="34" charset="0"/>
                        </a:rPr>
                        <a:t>£11,611</a:t>
                      </a:r>
                    </a:p>
                  </a:txBody>
                  <a:tcPr marL="7144" marR="7144" marT="7144" marB="0" anchor="b">
                    <a:solidFill>
                      <a:schemeClr val="bg1">
                        <a:lumMod val="95000"/>
                      </a:schemeClr>
                    </a:solidFill>
                  </a:tcPr>
                </a:tc>
                <a:extLst>
                  <a:ext uri="{0D108BD9-81ED-4DB2-BD59-A6C34878D82A}">
                    <a16:rowId xmlns:a16="http://schemas.microsoft.com/office/drawing/2014/main" val="10012"/>
                  </a:ext>
                </a:extLst>
              </a:tr>
              <a:tr h="144545">
                <a:tc>
                  <a:txBody>
                    <a:bodyPr/>
                    <a:lstStyle/>
                    <a:p>
                      <a:pPr algn="ctr" fontAlgn="b"/>
                      <a:r>
                        <a:rPr lang="en-GB" sz="700" b="0" i="0" u="none" strike="noStrike">
                          <a:solidFill>
                            <a:schemeClr val="tx1"/>
                          </a:solidFill>
                          <a:latin typeface="Arial Narrow" pitchFamily="34" charset="0"/>
                        </a:rPr>
                        <a:t>M05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Rheumatoid arthritis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E11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Diabetes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2.68</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E66</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Obesity</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£8,138</a:t>
                      </a:r>
                    </a:p>
                  </a:txBody>
                  <a:tcPr marL="7144" marR="7144" marT="7144" marB="0" anchor="b">
                    <a:solidFill>
                      <a:schemeClr val="bg1">
                        <a:lumMod val="95000"/>
                      </a:schemeClr>
                    </a:solidFill>
                  </a:tcPr>
                </a:tc>
                <a:extLst>
                  <a:ext uri="{0D108BD9-81ED-4DB2-BD59-A6C34878D82A}">
                    <a16:rowId xmlns:a16="http://schemas.microsoft.com/office/drawing/2014/main" val="10013"/>
                  </a:ext>
                </a:extLst>
              </a:tr>
              <a:tr h="144545">
                <a:tc>
                  <a:txBody>
                    <a:bodyPr/>
                    <a:lstStyle/>
                    <a:p>
                      <a:pPr algn="ctr" fontAlgn="b"/>
                      <a:r>
                        <a:rPr lang="en-GB" sz="700" b="0" i="0" u="none" strike="noStrike">
                          <a:solidFill>
                            <a:schemeClr val="tx1"/>
                          </a:solidFill>
                          <a:latin typeface="Arial Narrow" pitchFamily="34" charset="0"/>
                        </a:rPr>
                        <a:t>C61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Prostate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11%</a:t>
                      </a:r>
                    </a:p>
                  </a:txBody>
                  <a:tcPr marL="7144" marR="7144" marT="7144" marB="0" anchor="b">
                    <a:solidFill>
                      <a:schemeClr val="bg1">
                        <a:lumMod val="95000"/>
                      </a:schemeClr>
                    </a:solidFill>
                  </a:tcPr>
                </a:tc>
                <a:tc>
                  <a:txBody>
                    <a:bodyPr/>
                    <a:lstStyle/>
                    <a:p>
                      <a:pPr algn="ctr" fontAlgn="b"/>
                      <a:r>
                        <a:rPr lang="en-GB" sz="800" b="1" i="0" u="none" strike="noStrike" dirty="0" smtClean="0">
                          <a:solidFill>
                            <a:srgbClr val="FF0000"/>
                          </a:solidFill>
                          <a:latin typeface="Arial Narrow" pitchFamily="34" charset="0"/>
                        </a:rPr>
                        <a:t>Displaced</a:t>
                      </a:r>
                      <a:endParaRPr lang="en-GB" sz="800" b="1" i="0" u="none" strike="noStrike" dirty="0">
                        <a:solidFill>
                          <a:srgbClr val="FF0000"/>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smtClean="0">
                          <a:solidFill>
                            <a:srgbClr val="FF0000"/>
                          </a:solidFill>
                          <a:latin typeface="Arial Narrow" pitchFamily="34" charset="0"/>
                        </a:rPr>
                        <a:t>Average of displaced QALYs</a:t>
                      </a:r>
                      <a:endParaRPr lang="en-GB" sz="800" b="1" i="0" u="none" strike="noStrike" dirty="0">
                        <a:solidFill>
                          <a:srgbClr val="FF0000"/>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a:solidFill>
                            <a:srgbClr val="FF0000"/>
                          </a:solidFill>
                          <a:latin typeface="Arial Narrow" pitchFamily="34" charset="0"/>
                        </a:rPr>
                        <a:t>2.07</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C53</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Cervical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£6,912</a:t>
                      </a:r>
                    </a:p>
                  </a:txBody>
                  <a:tcPr marL="7144" marR="7144" marT="7144" marB="0" anchor="b">
                    <a:solidFill>
                      <a:schemeClr val="bg1">
                        <a:lumMod val="95000"/>
                      </a:schemeClr>
                    </a:solidFill>
                  </a:tcPr>
                </a:tc>
                <a:extLst>
                  <a:ext uri="{0D108BD9-81ED-4DB2-BD59-A6C34878D82A}">
                    <a16:rowId xmlns:a16="http://schemas.microsoft.com/office/drawing/2014/main" val="10014"/>
                  </a:ext>
                </a:extLst>
              </a:tr>
              <a:tr h="144545">
                <a:tc>
                  <a:txBody>
                    <a:bodyPr/>
                    <a:lstStyle/>
                    <a:p>
                      <a:pPr algn="ctr" fontAlgn="b"/>
                      <a:r>
                        <a:rPr lang="en-GB" sz="700" b="0" i="0" u="none" strike="noStrike">
                          <a:solidFill>
                            <a:schemeClr val="tx1"/>
                          </a:solidFill>
                          <a:latin typeface="Arial Narrow" pitchFamily="34" charset="0"/>
                        </a:rPr>
                        <a:t>I26</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Embolisms, fibrillation, thrombosis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J45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Asthma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1.86</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K50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Irritable Bowel Syndrome</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£6,284</a:t>
                      </a:r>
                    </a:p>
                  </a:txBody>
                  <a:tcPr marL="7144" marR="7144" marT="7144" marB="0" anchor="b">
                    <a:solidFill>
                      <a:schemeClr val="bg1">
                        <a:lumMod val="95000"/>
                      </a:schemeClr>
                    </a:solidFill>
                  </a:tcPr>
                </a:tc>
                <a:extLst>
                  <a:ext uri="{0D108BD9-81ED-4DB2-BD59-A6C34878D82A}">
                    <a16:rowId xmlns:a16="http://schemas.microsoft.com/office/drawing/2014/main" val="10015"/>
                  </a:ext>
                </a:extLst>
              </a:tr>
              <a:tr h="144545">
                <a:tc>
                  <a:txBody>
                    <a:bodyPr/>
                    <a:lstStyle/>
                    <a:p>
                      <a:pPr algn="ctr" fontAlgn="b"/>
                      <a:r>
                        <a:rPr lang="en-GB" sz="700" b="0" i="0" u="none" strike="noStrike">
                          <a:solidFill>
                            <a:schemeClr val="tx1"/>
                          </a:solidFill>
                          <a:latin typeface="Arial Narrow" pitchFamily="34" charset="0"/>
                        </a:rPr>
                        <a:t>E11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Diabetes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G30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Alzheimer's disease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1.68</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J30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Allergic rhinitis</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£5,234</a:t>
                      </a:r>
                    </a:p>
                  </a:txBody>
                  <a:tcPr marL="7144" marR="7144" marT="7144" marB="0" anchor="b">
                    <a:solidFill>
                      <a:schemeClr val="bg1">
                        <a:lumMod val="95000"/>
                      </a:schemeClr>
                    </a:solidFill>
                  </a:tcPr>
                </a:tc>
                <a:extLst>
                  <a:ext uri="{0D108BD9-81ED-4DB2-BD59-A6C34878D82A}">
                    <a16:rowId xmlns:a16="http://schemas.microsoft.com/office/drawing/2014/main" val="10016"/>
                  </a:ext>
                </a:extLst>
              </a:tr>
              <a:tr h="144545">
                <a:tc>
                  <a:txBody>
                    <a:bodyPr/>
                    <a:lstStyle/>
                    <a:p>
                      <a:pPr algn="ctr" fontAlgn="b"/>
                      <a:r>
                        <a:rPr lang="en-GB" sz="700" b="0" i="0" u="none" strike="noStrike">
                          <a:solidFill>
                            <a:schemeClr val="tx1"/>
                          </a:solidFill>
                          <a:latin typeface="Arial Narrow" pitchFamily="34" charset="0"/>
                        </a:rPr>
                        <a:t>C18</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Colon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10%</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F03</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Dementia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1.68</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G20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Parkinson's disease</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£3,102</a:t>
                      </a:r>
                    </a:p>
                  </a:txBody>
                  <a:tcPr marL="7144" marR="7144" marT="7144" marB="0" anchor="b">
                    <a:solidFill>
                      <a:schemeClr val="bg1">
                        <a:lumMod val="95000"/>
                      </a:schemeClr>
                    </a:solidFill>
                  </a:tcPr>
                </a:tc>
                <a:extLst>
                  <a:ext uri="{0D108BD9-81ED-4DB2-BD59-A6C34878D82A}">
                    <a16:rowId xmlns:a16="http://schemas.microsoft.com/office/drawing/2014/main" val="10017"/>
                  </a:ext>
                </a:extLst>
              </a:tr>
              <a:tr h="144545">
                <a:tc>
                  <a:txBody>
                    <a:bodyPr/>
                    <a:lstStyle/>
                    <a:p>
                      <a:pPr algn="ctr" fontAlgn="b"/>
                      <a:r>
                        <a:rPr lang="en-GB" sz="700" b="0" i="0" u="none" strike="noStrike">
                          <a:solidFill>
                            <a:schemeClr val="tx1"/>
                          </a:solidFill>
                          <a:latin typeface="Arial Narrow" pitchFamily="34" charset="0"/>
                        </a:rPr>
                        <a:t>I21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Acute myocardial infarction</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9%</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G40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Epilepsy</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1.32</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C50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Breast cancer</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£2,888</a:t>
                      </a:r>
                    </a:p>
                  </a:txBody>
                  <a:tcPr marL="7144" marR="7144" marT="7144" marB="0" anchor="b">
                    <a:solidFill>
                      <a:schemeClr val="bg1">
                        <a:lumMod val="95000"/>
                      </a:schemeClr>
                    </a:solidFill>
                  </a:tcPr>
                </a:tc>
                <a:extLst>
                  <a:ext uri="{0D108BD9-81ED-4DB2-BD59-A6C34878D82A}">
                    <a16:rowId xmlns:a16="http://schemas.microsoft.com/office/drawing/2014/main" val="10018"/>
                  </a:ext>
                </a:extLst>
              </a:tr>
              <a:tr h="144545">
                <a:tc>
                  <a:txBody>
                    <a:bodyPr/>
                    <a:lstStyle/>
                    <a:p>
                      <a:pPr algn="ctr" fontAlgn="b"/>
                      <a:r>
                        <a:rPr lang="en-GB" sz="700" b="0" i="0" u="none" strike="noStrike">
                          <a:solidFill>
                            <a:schemeClr val="tx1"/>
                          </a:solidFill>
                          <a:latin typeface="Arial Narrow" pitchFamily="34" charset="0"/>
                        </a:rPr>
                        <a:t>I64</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Stroke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8%</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C18</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Colon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1.28</a:t>
                      </a:r>
                    </a:p>
                  </a:txBody>
                  <a:tcPr marL="7144" marR="7144" marT="7144" marB="0" anchor="b">
                    <a:solidFill>
                      <a:schemeClr val="bg1">
                        <a:lumMod val="95000"/>
                      </a:schemeClr>
                    </a:solidFill>
                  </a:tcPr>
                </a:tc>
                <a:tc>
                  <a:txBody>
                    <a:bodyPr/>
                    <a:lstStyle/>
                    <a:p>
                      <a:pPr algn="ctr" fontAlgn="b"/>
                      <a:r>
                        <a:rPr lang="en-GB" sz="700" b="0" i="0" u="none" strike="noStrike">
                          <a:solidFill>
                            <a:schemeClr val="tx2"/>
                          </a:solidFill>
                          <a:latin typeface="Arial Narrow" pitchFamily="34" charset="0"/>
                        </a:rPr>
                        <a:t>G30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2"/>
                          </a:solidFill>
                          <a:latin typeface="Arial Narrow" pitchFamily="34" charset="0"/>
                        </a:rPr>
                        <a:t>Alzheimer's disease</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2"/>
                          </a:solidFill>
                          <a:latin typeface="Arial Narrow" pitchFamily="34" charset="0"/>
                        </a:rPr>
                        <a:t>£351</a:t>
                      </a:r>
                    </a:p>
                  </a:txBody>
                  <a:tcPr marL="7144" marR="7144" marT="7144" marB="0" anchor="b">
                    <a:solidFill>
                      <a:schemeClr val="bg1">
                        <a:lumMod val="95000"/>
                      </a:schemeClr>
                    </a:solidFill>
                  </a:tcPr>
                </a:tc>
                <a:extLst>
                  <a:ext uri="{0D108BD9-81ED-4DB2-BD59-A6C34878D82A}">
                    <a16:rowId xmlns:a16="http://schemas.microsoft.com/office/drawing/2014/main" val="10019"/>
                  </a:ext>
                </a:extLst>
              </a:tr>
              <a:tr h="144545">
                <a:tc>
                  <a:txBody>
                    <a:bodyPr/>
                    <a:lstStyle/>
                    <a:p>
                      <a:pPr algn="ctr" fontAlgn="b"/>
                      <a:r>
                        <a:rPr lang="en-GB" sz="800" b="1" i="0" u="none" strike="noStrike" dirty="0" smtClean="0">
                          <a:solidFill>
                            <a:srgbClr val="FF0000"/>
                          </a:solidFill>
                          <a:latin typeface="Arial Narrow" pitchFamily="34" charset="0"/>
                        </a:rPr>
                        <a:t>Displaced</a:t>
                      </a:r>
                      <a:endParaRPr lang="en-GB" sz="800" b="1" i="0" u="none" strike="noStrike" dirty="0">
                        <a:solidFill>
                          <a:srgbClr val="FF0000"/>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smtClean="0">
                          <a:solidFill>
                            <a:srgbClr val="FF0000"/>
                          </a:solidFill>
                          <a:latin typeface="Arial Narrow" pitchFamily="34" charset="0"/>
                        </a:rPr>
                        <a:t>Average of displaced QALYs</a:t>
                      </a:r>
                      <a:endParaRPr lang="en-GB" sz="800" b="1" i="0" u="none" strike="noStrike" dirty="0">
                        <a:solidFill>
                          <a:srgbClr val="FF0000"/>
                        </a:solidFill>
                        <a:latin typeface="Arial Narrow" pitchFamily="34" charset="0"/>
                      </a:endParaRPr>
                    </a:p>
                  </a:txBody>
                  <a:tcPr marL="7144" marR="7144" marT="7144" marB="0" anchor="b">
                    <a:solidFill>
                      <a:schemeClr val="bg1">
                        <a:lumMod val="95000"/>
                      </a:schemeClr>
                    </a:solidFill>
                  </a:tcPr>
                </a:tc>
                <a:tc>
                  <a:txBody>
                    <a:bodyPr/>
                    <a:lstStyle/>
                    <a:p>
                      <a:pPr algn="ctr" fontAlgn="b"/>
                      <a:r>
                        <a:rPr lang="en-GB" sz="800" b="1" i="0" u="none" strike="noStrike" dirty="0">
                          <a:solidFill>
                            <a:srgbClr val="FF0000"/>
                          </a:solidFill>
                          <a:latin typeface="Arial Narrow" pitchFamily="34" charset="0"/>
                        </a:rPr>
                        <a:t>8%</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I26</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Embolisms, fibrillation, thrombosis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1.16</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A40</a:t>
                      </a:r>
                    </a:p>
                  </a:txBody>
                  <a:tcPr marL="7144" marR="7144" marT="7144" marB="0" anchor="b">
                    <a:solidFill>
                      <a:schemeClr val="bg1">
                        <a:lumMod val="95000"/>
                      </a:schemeClr>
                    </a:solidFill>
                  </a:tcPr>
                </a:tc>
                <a:tc>
                  <a:txBody>
                    <a:bodyPr/>
                    <a:lstStyle/>
                    <a:p>
                      <a:pPr algn="l" fontAlgn="b"/>
                      <a:r>
                        <a:rPr lang="en-GB" sz="700" b="0" i="0" u="none" strike="noStrike">
                          <a:solidFill>
                            <a:srgbClr val="FF0000"/>
                          </a:solidFill>
                          <a:latin typeface="Arial Narrow" pitchFamily="34" charset="0"/>
                        </a:rPr>
                        <a:t>Streptococcal septicaemia</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-£513</a:t>
                      </a:r>
                    </a:p>
                  </a:txBody>
                  <a:tcPr marL="7144" marR="7144" marT="7144" marB="0" anchor="b">
                    <a:solidFill>
                      <a:schemeClr val="bg1">
                        <a:lumMod val="95000"/>
                      </a:schemeClr>
                    </a:solidFill>
                  </a:tcPr>
                </a:tc>
                <a:extLst>
                  <a:ext uri="{0D108BD9-81ED-4DB2-BD59-A6C34878D82A}">
                    <a16:rowId xmlns:a16="http://schemas.microsoft.com/office/drawing/2014/main" val="10020"/>
                  </a:ext>
                </a:extLst>
              </a:tr>
              <a:tr h="144545">
                <a:tc>
                  <a:txBody>
                    <a:bodyPr/>
                    <a:lstStyle/>
                    <a:p>
                      <a:pPr algn="ctr" fontAlgn="b"/>
                      <a:r>
                        <a:rPr lang="en-GB" sz="700" b="0" i="0" u="none" strike="noStrike" dirty="0">
                          <a:solidFill>
                            <a:schemeClr val="tx1"/>
                          </a:solidFill>
                          <a:latin typeface="Arial Narrow" pitchFamily="34" charset="0"/>
                        </a:rPr>
                        <a:t>F30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Depression</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6%</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C61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Prostate cancer</a:t>
                      </a:r>
                    </a:p>
                  </a:txBody>
                  <a:tcPr marL="7144" marR="7144" marT="7144" marB="0" anchor="b">
                    <a:solidFill>
                      <a:schemeClr val="bg1">
                        <a:lumMod val="95000"/>
                      </a:schemeClr>
                    </a:solidFill>
                  </a:tcPr>
                </a:tc>
                <a:tc>
                  <a:txBody>
                    <a:bodyPr/>
                    <a:lstStyle/>
                    <a:p>
                      <a:pPr algn="ctr" fontAlgn="b"/>
                      <a:r>
                        <a:rPr lang="en-GB" sz="700" b="0" i="0" u="none" strike="noStrike" dirty="0">
                          <a:solidFill>
                            <a:schemeClr val="tx1"/>
                          </a:solidFill>
                          <a:latin typeface="Arial Narrow" pitchFamily="34" charset="0"/>
                        </a:rPr>
                        <a:t>1.06</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F03</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Dementia</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-£2,430</a:t>
                      </a:r>
                    </a:p>
                  </a:txBody>
                  <a:tcPr marL="7144" marR="7144" marT="7144" marB="0" anchor="b">
                    <a:solidFill>
                      <a:schemeClr val="bg1">
                        <a:lumMod val="95000"/>
                      </a:schemeClr>
                    </a:solidFill>
                  </a:tcPr>
                </a:tc>
                <a:extLst>
                  <a:ext uri="{0D108BD9-81ED-4DB2-BD59-A6C34878D82A}">
                    <a16:rowId xmlns:a16="http://schemas.microsoft.com/office/drawing/2014/main" val="10021"/>
                  </a:ext>
                </a:extLst>
              </a:tr>
              <a:tr h="144545">
                <a:tc>
                  <a:txBody>
                    <a:bodyPr/>
                    <a:lstStyle/>
                    <a:p>
                      <a:pPr algn="ctr" fontAlgn="b"/>
                      <a:r>
                        <a:rPr lang="en-GB" sz="700" b="0" i="0" u="none" strike="noStrike">
                          <a:solidFill>
                            <a:schemeClr val="tx1"/>
                          </a:solidFill>
                          <a:latin typeface="Arial Narrow" pitchFamily="34" charset="0"/>
                        </a:rPr>
                        <a:t>G40</a:t>
                      </a:r>
                    </a:p>
                  </a:txBody>
                  <a:tcPr marL="7144" marR="7144" marT="7144" marB="0" anchor="b">
                    <a:solidFill>
                      <a:schemeClr val="bg1">
                        <a:lumMod val="95000"/>
                      </a:schemeClr>
                    </a:solidFill>
                  </a:tcPr>
                </a:tc>
                <a:tc>
                  <a:txBody>
                    <a:bodyPr/>
                    <a:lstStyle/>
                    <a:p>
                      <a:pPr algn="l" fontAlgn="b"/>
                      <a:r>
                        <a:rPr lang="en-GB" sz="700" b="0" i="0" u="none" strike="noStrike" dirty="0">
                          <a:solidFill>
                            <a:schemeClr val="tx1"/>
                          </a:solidFill>
                          <a:latin typeface="Arial Narrow" pitchFamily="34" charset="0"/>
                        </a:rPr>
                        <a:t>Epilepsy</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4%</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I21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Acute myocardial infarction</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1.00</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I64</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Stroke</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-£6,949</a:t>
                      </a:r>
                    </a:p>
                  </a:txBody>
                  <a:tcPr marL="7144" marR="7144" marT="7144" marB="0" anchor="b">
                    <a:solidFill>
                      <a:schemeClr val="bg1">
                        <a:lumMod val="95000"/>
                      </a:schemeClr>
                    </a:solidFill>
                  </a:tcPr>
                </a:tc>
                <a:extLst>
                  <a:ext uri="{0D108BD9-81ED-4DB2-BD59-A6C34878D82A}">
                    <a16:rowId xmlns:a16="http://schemas.microsoft.com/office/drawing/2014/main" val="10022"/>
                  </a:ext>
                </a:extLst>
              </a:tr>
              <a:tr h="144545">
                <a:tc>
                  <a:txBody>
                    <a:bodyPr/>
                    <a:lstStyle/>
                    <a:p>
                      <a:pPr algn="ctr" fontAlgn="b"/>
                      <a:r>
                        <a:rPr lang="en-GB" sz="700" b="0" i="0" u="none" strike="noStrike">
                          <a:solidFill>
                            <a:schemeClr val="tx1"/>
                          </a:solidFill>
                          <a:latin typeface="Arial Narrow" pitchFamily="34" charset="0"/>
                        </a:rPr>
                        <a:t>J45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Asthma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4%</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I64</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Stroke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0.83</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C18</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Colon cancer</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-£8,061</a:t>
                      </a:r>
                    </a:p>
                  </a:txBody>
                  <a:tcPr marL="7144" marR="7144" marT="7144" marB="0" anchor="b">
                    <a:solidFill>
                      <a:schemeClr val="bg1">
                        <a:lumMod val="95000"/>
                      </a:schemeClr>
                    </a:solidFill>
                  </a:tcPr>
                </a:tc>
                <a:extLst>
                  <a:ext uri="{0D108BD9-81ED-4DB2-BD59-A6C34878D82A}">
                    <a16:rowId xmlns:a16="http://schemas.microsoft.com/office/drawing/2014/main" val="10023"/>
                  </a:ext>
                </a:extLst>
              </a:tr>
              <a:tr h="144545">
                <a:tc>
                  <a:txBody>
                    <a:bodyPr/>
                    <a:lstStyle/>
                    <a:p>
                      <a:pPr algn="ctr" fontAlgn="b"/>
                      <a:r>
                        <a:rPr lang="en-GB" sz="700" b="0" i="0" u="none" strike="noStrike">
                          <a:solidFill>
                            <a:schemeClr val="tx1"/>
                          </a:solidFill>
                          <a:latin typeface="Arial Narrow" pitchFamily="34" charset="0"/>
                        </a:rPr>
                        <a:t>C50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Breast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3%</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C53</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Cervical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0.60</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C61</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Prostate cancer</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-£10,602</a:t>
                      </a:r>
                    </a:p>
                  </a:txBody>
                  <a:tcPr marL="7144" marR="7144" marT="7144" marB="0" anchor="b">
                    <a:solidFill>
                      <a:schemeClr val="bg1">
                        <a:lumMod val="95000"/>
                      </a:schemeClr>
                    </a:solidFill>
                  </a:tcPr>
                </a:tc>
                <a:extLst>
                  <a:ext uri="{0D108BD9-81ED-4DB2-BD59-A6C34878D82A}">
                    <a16:rowId xmlns:a16="http://schemas.microsoft.com/office/drawing/2014/main" val="10024"/>
                  </a:ext>
                </a:extLst>
              </a:tr>
              <a:tr h="144545">
                <a:tc>
                  <a:txBody>
                    <a:bodyPr/>
                    <a:lstStyle/>
                    <a:p>
                      <a:pPr algn="ctr" fontAlgn="b"/>
                      <a:r>
                        <a:rPr lang="en-GB" sz="700" b="0" i="0" u="none" strike="noStrike">
                          <a:solidFill>
                            <a:schemeClr val="tx1"/>
                          </a:solidFill>
                          <a:latin typeface="Arial Narrow" pitchFamily="34" charset="0"/>
                        </a:rPr>
                        <a:t>C53</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Cervical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3%</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C50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Breast cancer</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0.55</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C64</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Kidney cancer</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-£13,211</a:t>
                      </a:r>
                    </a:p>
                  </a:txBody>
                  <a:tcPr marL="7144" marR="7144" marT="7144" marB="0" anchor="b">
                    <a:solidFill>
                      <a:schemeClr val="bg1">
                        <a:lumMod val="95000"/>
                      </a:schemeClr>
                    </a:solidFill>
                  </a:tcPr>
                </a:tc>
                <a:extLst>
                  <a:ext uri="{0D108BD9-81ED-4DB2-BD59-A6C34878D82A}">
                    <a16:rowId xmlns:a16="http://schemas.microsoft.com/office/drawing/2014/main" val="10025"/>
                  </a:ext>
                </a:extLst>
              </a:tr>
              <a:tr h="144545">
                <a:tc>
                  <a:txBody>
                    <a:bodyPr/>
                    <a:lstStyle/>
                    <a:p>
                      <a:pPr algn="ctr" fontAlgn="b"/>
                      <a:r>
                        <a:rPr lang="en-GB" sz="700" b="0" i="0" u="none" strike="noStrike">
                          <a:solidFill>
                            <a:schemeClr val="tx1"/>
                          </a:solidFill>
                          <a:latin typeface="Arial Narrow" pitchFamily="34" charset="0"/>
                        </a:rPr>
                        <a:t>L40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Psoriasis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A40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Streptococcal septicaemia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0.38</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I21</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Acute myocardial infarction</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-£14,395</a:t>
                      </a:r>
                    </a:p>
                  </a:txBody>
                  <a:tcPr marL="7144" marR="7144" marT="7144" marB="0" anchor="b">
                    <a:solidFill>
                      <a:schemeClr val="bg1">
                        <a:lumMod val="95000"/>
                      </a:schemeClr>
                    </a:solidFill>
                  </a:tcPr>
                </a:tc>
                <a:extLst>
                  <a:ext uri="{0D108BD9-81ED-4DB2-BD59-A6C34878D82A}">
                    <a16:rowId xmlns:a16="http://schemas.microsoft.com/office/drawing/2014/main" val="10026"/>
                  </a:ext>
                </a:extLst>
              </a:tr>
              <a:tr h="144545">
                <a:tc>
                  <a:txBody>
                    <a:bodyPr/>
                    <a:lstStyle/>
                    <a:p>
                      <a:pPr algn="ctr" fontAlgn="b"/>
                      <a:r>
                        <a:rPr lang="en-GB" sz="700" b="0" i="0" u="none" strike="noStrike">
                          <a:solidFill>
                            <a:schemeClr val="tx1"/>
                          </a:solidFill>
                          <a:latin typeface="Arial Narrow" pitchFamily="34" charset="0"/>
                        </a:rPr>
                        <a:t>J10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Influenza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J30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Allergic rhinitis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0.30</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I26</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Embolisms, fibrillation, thrombosis</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-£16,752</a:t>
                      </a:r>
                    </a:p>
                  </a:txBody>
                  <a:tcPr marL="7144" marR="7144" marT="7144" marB="0" anchor="b">
                    <a:solidFill>
                      <a:schemeClr val="bg1">
                        <a:lumMod val="95000"/>
                      </a:schemeClr>
                    </a:solidFill>
                  </a:tcPr>
                </a:tc>
                <a:extLst>
                  <a:ext uri="{0D108BD9-81ED-4DB2-BD59-A6C34878D82A}">
                    <a16:rowId xmlns:a16="http://schemas.microsoft.com/office/drawing/2014/main" val="10027"/>
                  </a:ext>
                </a:extLst>
              </a:tr>
              <a:tr h="144545">
                <a:tc>
                  <a:txBody>
                    <a:bodyPr/>
                    <a:lstStyle/>
                    <a:p>
                      <a:pPr algn="ctr" fontAlgn="b"/>
                      <a:r>
                        <a:rPr lang="en-GB" sz="700" b="0" i="0" u="none" strike="noStrike">
                          <a:solidFill>
                            <a:schemeClr val="tx1"/>
                          </a:solidFill>
                          <a:latin typeface="Arial Narrow" pitchFamily="34" charset="0"/>
                        </a:rPr>
                        <a:t>M81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Osteoporosis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M81</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Osteoporosis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0.28</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J10</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Influenza</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-£21,568</a:t>
                      </a:r>
                    </a:p>
                  </a:txBody>
                  <a:tcPr marL="7144" marR="7144" marT="7144" marB="0" anchor="b">
                    <a:solidFill>
                      <a:schemeClr val="bg1">
                        <a:lumMod val="95000"/>
                      </a:schemeClr>
                    </a:solidFill>
                  </a:tcPr>
                </a:tc>
                <a:extLst>
                  <a:ext uri="{0D108BD9-81ED-4DB2-BD59-A6C34878D82A}">
                    <a16:rowId xmlns:a16="http://schemas.microsoft.com/office/drawing/2014/main" val="10028"/>
                  </a:ext>
                </a:extLst>
              </a:tr>
              <a:tr h="144545">
                <a:tc>
                  <a:txBody>
                    <a:bodyPr/>
                    <a:lstStyle/>
                    <a:p>
                      <a:pPr algn="ctr" fontAlgn="b"/>
                      <a:r>
                        <a:rPr lang="en-GB" sz="700" b="0" i="0" u="none" strike="noStrike">
                          <a:solidFill>
                            <a:schemeClr val="tx1"/>
                          </a:solidFill>
                          <a:latin typeface="Arial Narrow" pitchFamily="34" charset="0"/>
                        </a:rPr>
                        <a:t>J30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Allergic rhinitis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K50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Irritable Bowel Syndrome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0.26</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C90</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Myeloma</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-£23,382</a:t>
                      </a:r>
                    </a:p>
                  </a:txBody>
                  <a:tcPr marL="7144" marR="7144" marT="7144" marB="0" anchor="b">
                    <a:solidFill>
                      <a:schemeClr val="bg1">
                        <a:lumMod val="95000"/>
                      </a:schemeClr>
                    </a:solidFill>
                  </a:tcPr>
                </a:tc>
                <a:extLst>
                  <a:ext uri="{0D108BD9-81ED-4DB2-BD59-A6C34878D82A}">
                    <a16:rowId xmlns:a16="http://schemas.microsoft.com/office/drawing/2014/main" val="10029"/>
                  </a:ext>
                </a:extLst>
              </a:tr>
              <a:tr h="144545">
                <a:tc>
                  <a:txBody>
                    <a:bodyPr/>
                    <a:lstStyle/>
                    <a:p>
                      <a:pPr algn="ctr" fontAlgn="b"/>
                      <a:r>
                        <a:rPr lang="en-GB" sz="700" b="0" i="0" u="none" strike="noStrike">
                          <a:solidFill>
                            <a:schemeClr val="tx1"/>
                          </a:solidFill>
                          <a:latin typeface="Arial Narrow" pitchFamily="34" charset="0"/>
                        </a:rPr>
                        <a:t>A40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Streptococcal septicaemia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2%</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J10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Influenza</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0.19</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C92</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Myeloid leukaemia</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-£24,813</a:t>
                      </a:r>
                    </a:p>
                  </a:txBody>
                  <a:tcPr marL="7144" marR="7144" marT="7144" marB="0" anchor="b">
                    <a:solidFill>
                      <a:schemeClr val="bg1">
                        <a:lumMod val="95000"/>
                      </a:schemeClr>
                    </a:solidFill>
                  </a:tcPr>
                </a:tc>
                <a:extLst>
                  <a:ext uri="{0D108BD9-81ED-4DB2-BD59-A6C34878D82A}">
                    <a16:rowId xmlns:a16="http://schemas.microsoft.com/office/drawing/2014/main" val="10030"/>
                  </a:ext>
                </a:extLst>
              </a:tr>
              <a:tr h="144545">
                <a:tc>
                  <a:txBody>
                    <a:bodyPr/>
                    <a:lstStyle/>
                    <a:p>
                      <a:pPr algn="ctr" fontAlgn="b"/>
                      <a:r>
                        <a:rPr lang="en-GB" sz="700" b="0" i="0" u="none" strike="noStrike">
                          <a:solidFill>
                            <a:schemeClr val="tx1"/>
                          </a:solidFill>
                          <a:latin typeface="Arial Narrow" pitchFamily="34" charset="0"/>
                        </a:rPr>
                        <a:t>K50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Irritable Bowel Syndrome</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1%</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L40</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Psoriasis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0.19</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C22</a:t>
                      </a:r>
                    </a:p>
                  </a:txBody>
                  <a:tcPr marL="7144" marR="7144" marT="7144" marB="0" anchor="b">
                    <a:solidFill>
                      <a:schemeClr val="bg1">
                        <a:lumMod val="95000"/>
                      </a:schemeClr>
                    </a:solidFill>
                  </a:tcPr>
                </a:tc>
                <a:tc>
                  <a:txBody>
                    <a:bodyPr/>
                    <a:lstStyle/>
                    <a:p>
                      <a:pPr algn="l" fontAlgn="b"/>
                      <a:r>
                        <a:rPr lang="en-GB" sz="700" b="0" i="0" u="none" strike="noStrike">
                          <a:solidFill>
                            <a:srgbClr val="FF0000"/>
                          </a:solidFill>
                          <a:latin typeface="Arial Narrow" pitchFamily="34" charset="0"/>
                        </a:rPr>
                        <a:t>Liver cancer</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-£32,709</a:t>
                      </a:r>
                    </a:p>
                  </a:txBody>
                  <a:tcPr marL="7144" marR="7144" marT="7144" marB="0" anchor="b">
                    <a:solidFill>
                      <a:schemeClr val="bg1">
                        <a:lumMod val="95000"/>
                      </a:schemeClr>
                    </a:solidFill>
                  </a:tcPr>
                </a:tc>
                <a:extLst>
                  <a:ext uri="{0D108BD9-81ED-4DB2-BD59-A6C34878D82A}">
                    <a16:rowId xmlns:a16="http://schemas.microsoft.com/office/drawing/2014/main" val="10031"/>
                  </a:ext>
                </a:extLst>
              </a:tr>
              <a:tr h="144545">
                <a:tc>
                  <a:txBody>
                    <a:bodyPr/>
                    <a:lstStyle/>
                    <a:p>
                      <a:pPr algn="ctr" fontAlgn="b"/>
                      <a:r>
                        <a:rPr lang="en-GB" sz="700" b="0" i="0" u="none" strike="noStrike">
                          <a:solidFill>
                            <a:schemeClr val="tx1"/>
                          </a:solidFill>
                          <a:latin typeface="Arial Narrow" pitchFamily="34" charset="0"/>
                        </a:rPr>
                        <a:t>E66</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Obesity</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E66</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Obesity</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0.18</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C34</a:t>
                      </a:r>
                    </a:p>
                  </a:txBody>
                  <a:tcPr marL="7144" marR="7144" marT="7144" marB="0" anchor="b">
                    <a:solidFill>
                      <a:schemeClr val="bg1">
                        <a:lumMod val="95000"/>
                      </a:schemeClr>
                    </a:solidFill>
                  </a:tcPr>
                </a:tc>
                <a:tc>
                  <a:txBody>
                    <a:bodyPr/>
                    <a:lstStyle/>
                    <a:p>
                      <a:pPr algn="l" fontAlgn="b"/>
                      <a:r>
                        <a:rPr lang="en-GB" sz="700" b="0" i="0" u="none" strike="noStrike">
                          <a:solidFill>
                            <a:srgbClr val="FF0000"/>
                          </a:solidFill>
                          <a:latin typeface="Arial Narrow" pitchFamily="34" charset="0"/>
                        </a:rPr>
                        <a:t>Lung cancer</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-£36,067</a:t>
                      </a:r>
                    </a:p>
                  </a:txBody>
                  <a:tcPr marL="7144" marR="7144" marT="7144" marB="0" anchor="b">
                    <a:solidFill>
                      <a:schemeClr val="bg1">
                        <a:lumMod val="95000"/>
                      </a:schemeClr>
                    </a:solidFill>
                  </a:tcPr>
                </a:tc>
                <a:extLst>
                  <a:ext uri="{0D108BD9-81ED-4DB2-BD59-A6C34878D82A}">
                    <a16:rowId xmlns:a16="http://schemas.microsoft.com/office/drawing/2014/main" val="10032"/>
                  </a:ext>
                </a:extLst>
              </a:tr>
              <a:tr h="144545">
                <a:tc>
                  <a:txBody>
                    <a:bodyPr/>
                    <a:lstStyle/>
                    <a:p>
                      <a:pPr algn="ctr" fontAlgn="b"/>
                      <a:r>
                        <a:rPr lang="en-GB" sz="700" b="0" i="0" u="none" strike="noStrike">
                          <a:solidFill>
                            <a:schemeClr val="tx1"/>
                          </a:solidFill>
                          <a:latin typeface="Arial Narrow" pitchFamily="34" charset="0"/>
                        </a:rPr>
                        <a:t>M45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Ankylosing spondylitis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M45</a:t>
                      </a:r>
                    </a:p>
                  </a:txBody>
                  <a:tcPr marL="7144" marR="7144" marT="7144" marB="0" anchor="b">
                    <a:solidFill>
                      <a:schemeClr val="bg1">
                        <a:lumMod val="95000"/>
                      </a:schemeClr>
                    </a:solidFill>
                  </a:tcPr>
                </a:tc>
                <a:tc>
                  <a:txBody>
                    <a:bodyPr/>
                    <a:lstStyle/>
                    <a:p>
                      <a:pPr algn="l" fontAlgn="b"/>
                      <a:r>
                        <a:rPr lang="en-GB" sz="700" b="0" i="0" u="none" strike="noStrike">
                          <a:solidFill>
                            <a:schemeClr val="tx1"/>
                          </a:solidFill>
                          <a:latin typeface="Arial Narrow" pitchFamily="34" charset="0"/>
                        </a:rPr>
                        <a:t>Ankylosing spondylitis</a:t>
                      </a:r>
                    </a:p>
                  </a:txBody>
                  <a:tcPr marL="7144" marR="7144" marT="7144" marB="0" anchor="b">
                    <a:solidFill>
                      <a:schemeClr val="bg1">
                        <a:lumMod val="95000"/>
                      </a:schemeClr>
                    </a:solidFill>
                  </a:tcPr>
                </a:tc>
                <a:tc>
                  <a:txBody>
                    <a:bodyPr/>
                    <a:lstStyle/>
                    <a:p>
                      <a:pPr algn="ctr" fontAlgn="b"/>
                      <a:r>
                        <a:rPr lang="en-GB" sz="700" b="0" i="0" u="none" strike="noStrike">
                          <a:solidFill>
                            <a:schemeClr val="tx1"/>
                          </a:solidFill>
                          <a:latin typeface="Arial Narrow" pitchFamily="34" charset="0"/>
                        </a:rPr>
                        <a:t>0.11</a:t>
                      </a:r>
                    </a:p>
                  </a:txBody>
                  <a:tcPr marL="7144" marR="7144" marT="7144" marB="0" anchor="b">
                    <a:solidFill>
                      <a:schemeClr val="bg1">
                        <a:lumMod val="95000"/>
                      </a:schemeClr>
                    </a:solidFill>
                  </a:tcPr>
                </a:tc>
                <a:tc>
                  <a:txBody>
                    <a:bodyPr/>
                    <a:lstStyle/>
                    <a:p>
                      <a:pPr algn="ctr" fontAlgn="b"/>
                      <a:r>
                        <a:rPr lang="en-GB" sz="700" b="0" i="0" u="none" strike="noStrike">
                          <a:solidFill>
                            <a:srgbClr val="FF0000"/>
                          </a:solidFill>
                          <a:latin typeface="Arial Narrow" pitchFamily="34" charset="0"/>
                        </a:rPr>
                        <a:t>C25</a:t>
                      </a:r>
                    </a:p>
                  </a:txBody>
                  <a:tcPr marL="7144" marR="7144" marT="7144" marB="0" anchor="b">
                    <a:solidFill>
                      <a:schemeClr val="bg1">
                        <a:lumMod val="95000"/>
                      </a:schemeClr>
                    </a:solidFill>
                  </a:tcPr>
                </a:tc>
                <a:tc>
                  <a:txBody>
                    <a:bodyPr/>
                    <a:lstStyle/>
                    <a:p>
                      <a:pPr algn="l" fontAlgn="b"/>
                      <a:r>
                        <a:rPr lang="en-GB" sz="700" b="0" i="0" u="none" strike="noStrike" dirty="0">
                          <a:solidFill>
                            <a:srgbClr val="FF0000"/>
                          </a:solidFill>
                          <a:latin typeface="Arial Narrow" pitchFamily="34" charset="0"/>
                        </a:rPr>
                        <a:t>Pancreatic cancer</a:t>
                      </a:r>
                    </a:p>
                  </a:txBody>
                  <a:tcPr marL="7144" marR="7144" marT="7144" marB="0" anchor="b">
                    <a:solidFill>
                      <a:schemeClr val="bg1">
                        <a:lumMod val="95000"/>
                      </a:schemeClr>
                    </a:solidFill>
                  </a:tcPr>
                </a:tc>
                <a:tc>
                  <a:txBody>
                    <a:bodyPr/>
                    <a:lstStyle/>
                    <a:p>
                      <a:pPr algn="ctr" fontAlgn="b"/>
                      <a:r>
                        <a:rPr lang="en-GB" sz="700" b="0" i="0" u="none" strike="noStrike" dirty="0">
                          <a:solidFill>
                            <a:srgbClr val="FF0000"/>
                          </a:solidFill>
                          <a:latin typeface="Arial Narrow" pitchFamily="34" charset="0"/>
                        </a:rPr>
                        <a:t>-£53,860</a:t>
                      </a:r>
                    </a:p>
                  </a:txBody>
                  <a:tcPr marL="7144" marR="7144" marT="7144" marB="0" anchor="b">
                    <a:solidFill>
                      <a:schemeClr val="bg1">
                        <a:lumMod val="95000"/>
                      </a:schemeClr>
                    </a:solidFill>
                  </a:tcPr>
                </a:tc>
                <a:extLst>
                  <a:ext uri="{0D108BD9-81ED-4DB2-BD59-A6C34878D82A}">
                    <a16:rowId xmlns:a16="http://schemas.microsoft.com/office/drawing/2014/main" val="10033"/>
                  </a:ext>
                </a:extLst>
              </a:tr>
            </a:tbl>
          </a:graphicData>
        </a:graphic>
      </p:graphicFrame>
      <p:sp>
        <p:nvSpPr>
          <p:cNvPr id="2" name="TextBox 1"/>
          <p:cNvSpPr txBox="1"/>
          <p:nvPr/>
        </p:nvSpPr>
        <p:spPr>
          <a:xfrm>
            <a:off x="100376" y="2896220"/>
            <a:ext cx="2336800"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t>Claxton, K., Sculpher, M., Palmer, S., &amp; Culyer, A. J. (2015). Causes for concern: is nice failing to uphold its responsibilities to all NHS patients? Health Economics, 24(1), 1-7. </a:t>
            </a:r>
            <a:endParaRPr lang="en-GB" sz="1200" dirty="0" smtClean="0"/>
          </a:p>
          <a:p>
            <a:pPr marL="171450" indent="-171450">
              <a:buFont typeface="Arial" panose="020B0604020202020204" pitchFamily="34" charset="0"/>
              <a:buChar char="•"/>
            </a:pPr>
            <a:r>
              <a:rPr lang="en-GB" sz="1200" dirty="0"/>
              <a:t>Chapter 4 in Drummond MF., Sculpher MJ., Claxton K., Stoddart GL. and Torrance GW (2015),  Methods for the economic evaluation of health care programmes (4th edition), Oxford Medical Publications.</a:t>
            </a:r>
          </a:p>
          <a:p>
            <a:endParaRPr lang="en-GB" sz="1200" dirty="0"/>
          </a:p>
        </p:txBody>
      </p:sp>
      <p:sp>
        <p:nvSpPr>
          <p:cNvPr id="8" name="TextBox 7"/>
          <p:cNvSpPr txBox="1"/>
          <p:nvPr/>
        </p:nvSpPr>
        <p:spPr>
          <a:xfrm>
            <a:off x="2518226" y="134204"/>
            <a:ext cx="6592204" cy="646331"/>
          </a:xfrm>
          <a:prstGeom prst="rect">
            <a:avLst/>
          </a:prstGeom>
          <a:noFill/>
        </p:spPr>
        <p:txBody>
          <a:bodyPr wrap="square" rtlCol="0">
            <a:spAutoFit/>
          </a:bodyPr>
          <a:lstStyle/>
          <a:p>
            <a:pPr algn="ctr"/>
            <a:r>
              <a:rPr lang="en-GB" sz="2000" dirty="0">
                <a:solidFill>
                  <a:srgbClr val="ADB43A"/>
                </a:solidFill>
                <a:latin typeface="Arial"/>
                <a:cs typeface="Arial"/>
              </a:rPr>
              <a:t>The effects of 1 QALY gained or lost in each ICD code</a:t>
            </a:r>
          </a:p>
          <a:p>
            <a:pPr algn="ctr"/>
            <a:endParaRPr lang="en-GB" sz="1600" dirty="0"/>
          </a:p>
        </p:txBody>
      </p:sp>
    </p:spTree>
    <p:extLst>
      <p:ext uri="{BB962C8B-B14F-4D97-AF65-F5344CB8AC3E}">
        <p14:creationId xmlns:p14="http://schemas.microsoft.com/office/powerpoint/2010/main" val="2798590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8881" y="2042926"/>
            <a:ext cx="2883806" cy="3099871"/>
          </a:xfrm>
        </p:spPr>
        <p:txBody>
          <a:bodyPr>
            <a:normAutofit/>
          </a:bodyPr>
          <a:lstStyle/>
          <a:p>
            <a:r>
              <a:rPr lang="en-GB" sz="1600" dirty="0"/>
              <a:t>Analysis  of </a:t>
            </a:r>
            <a:r>
              <a:rPr lang="en-GB" sz="1600" dirty="0" smtClean="0"/>
              <a:t>PH and NHS spend 13/14 on all cause mortality and QALYs</a:t>
            </a:r>
          </a:p>
          <a:p>
            <a:r>
              <a:rPr lang="en-GB" sz="1400" dirty="0"/>
              <a:t>Martin S, Lomas J, Claxton K. Is an ounce of prevention worth a pound of cure? A cross-sectional study of the impact of English public health grant on mortality and morbidity. BMJ Open. 2020 Oct 10;10(10).</a:t>
            </a:r>
            <a:endParaRPr lang="en-GB" sz="14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361" y="1785257"/>
            <a:ext cx="6176639" cy="3273619"/>
          </a:xfrm>
          <a:prstGeom prst="rect">
            <a:avLst/>
          </a:prstGeom>
        </p:spPr>
      </p:pic>
      <p:sp>
        <p:nvSpPr>
          <p:cNvPr id="6" name="Title 7"/>
          <p:cNvSpPr txBox="1">
            <a:spLocks/>
          </p:cNvSpPr>
          <p:nvPr/>
        </p:nvSpPr>
        <p:spPr>
          <a:xfrm>
            <a:off x="207735" y="13987"/>
            <a:ext cx="8711293" cy="11046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algn="ctr"/>
            <a:r>
              <a:rPr lang="en-GB" sz="2800" dirty="0" smtClean="0"/>
              <a:t>Health effects of Public </a:t>
            </a:r>
            <a:r>
              <a:rPr lang="en-GB" sz="2800" dirty="0"/>
              <a:t>H</a:t>
            </a:r>
            <a:r>
              <a:rPr lang="en-GB" sz="2800" dirty="0" smtClean="0"/>
              <a:t>ealth and NHS expenditure 2013/14 </a:t>
            </a:r>
            <a:endParaRPr lang="en-GB" sz="2800" dirty="0"/>
          </a:p>
        </p:txBody>
      </p:sp>
    </p:spTree>
    <p:extLst>
      <p:ext uri="{BB962C8B-B14F-4D97-AF65-F5344CB8AC3E}">
        <p14:creationId xmlns:p14="http://schemas.microsoft.com/office/powerpoint/2010/main" val="35118231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141"/>
            <a:ext cx="7886700" cy="1104636"/>
          </a:xfrm>
        </p:spPr>
        <p:txBody>
          <a:bodyPr>
            <a:normAutofit/>
          </a:bodyPr>
          <a:lstStyle/>
          <a:p>
            <a:r>
              <a:rPr lang="en-US" sz="2800" dirty="0" smtClean="0"/>
              <a:t>Some policy implications </a:t>
            </a:r>
            <a:endParaRPr lang="en-US" sz="2800" dirty="0"/>
          </a:p>
        </p:txBody>
      </p:sp>
      <p:sp>
        <p:nvSpPr>
          <p:cNvPr id="3" name="Text Placeholder 2"/>
          <p:cNvSpPr>
            <a:spLocks noGrp="1"/>
          </p:cNvSpPr>
          <p:nvPr>
            <p:ph type="body" sz="quarter" idx="10"/>
          </p:nvPr>
        </p:nvSpPr>
        <p:spPr>
          <a:xfrm>
            <a:off x="628650" y="899884"/>
            <a:ext cx="7886700" cy="4622802"/>
          </a:xfrm>
        </p:spPr>
        <p:txBody>
          <a:bodyPr>
            <a:normAutofit/>
          </a:bodyPr>
          <a:lstStyle/>
          <a:p>
            <a:pPr lvl="0"/>
            <a:r>
              <a:rPr lang="en-GB" sz="2000" dirty="0">
                <a:solidFill>
                  <a:srgbClr val="092E41"/>
                </a:solidFill>
                <a:latin typeface="Helvetica Neue" charset="0"/>
                <a:ea typeface="Helvetica Neue" charset="0"/>
                <a:cs typeface="Helvetica Neue" charset="0"/>
              </a:rPr>
              <a:t>Implications for</a:t>
            </a:r>
          </a:p>
          <a:p>
            <a:pPr lvl="1"/>
            <a:r>
              <a:rPr lang="en-GB" sz="1600" dirty="0">
                <a:solidFill>
                  <a:srgbClr val="092E41"/>
                </a:solidFill>
                <a:latin typeface="Helvetica Neue" charset="0"/>
                <a:ea typeface="Helvetica Neue" charset="0"/>
                <a:cs typeface="Helvetica Neue" charset="0"/>
              </a:rPr>
              <a:t>Pharmaceutical pricing </a:t>
            </a:r>
          </a:p>
          <a:p>
            <a:pPr lvl="1"/>
            <a:r>
              <a:rPr lang="en-GB" sz="1600" dirty="0">
                <a:solidFill>
                  <a:srgbClr val="092E41"/>
                </a:solidFill>
                <a:latin typeface="Helvetica Neue" charset="0"/>
                <a:ea typeface="Helvetica Neue" charset="0"/>
                <a:cs typeface="Helvetica Neue" charset="0"/>
              </a:rPr>
              <a:t>NICE approval of new </a:t>
            </a:r>
            <a:r>
              <a:rPr lang="en-GB" sz="1600" dirty="0" smtClean="0">
                <a:solidFill>
                  <a:srgbClr val="092E41"/>
                </a:solidFill>
                <a:latin typeface="Helvetica Neue" charset="0"/>
                <a:ea typeface="Helvetica Neue" charset="0"/>
                <a:cs typeface="Helvetica Neue" charset="0"/>
              </a:rPr>
              <a:t>technologies</a:t>
            </a:r>
          </a:p>
          <a:p>
            <a:pPr lvl="0"/>
            <a:r>
              <a:rPr lang="en-GB" sz="2000" dirty="0">
                <a:solidFill>
                  <a:srgbClr val="092E41"/>
                </a:solidFill>
                <a:latin typeface="Helvetica Neue" charset="0"/>
                <a:ea typeface="Helvetica Neue" charset="0"/>
                <a:cs typeface="Helvetica Neue" charset="0"/>
              </a:rPr>
              <a:t>Level of public expenditure and its allocation</a:t>
            </a:r>
          </a:p>
          <a:p>
            <a:pPr lvl="1"/>
            <a:r>
              <a:rPr lang="en-GB" sz="1600" dirty="0">
                <a:solidFill>
                  <a:srgbClr val="092E41"/>
                </a:solidFill>
                <a:latin typeface="Helvetica Neue" charset="0"/>
                <a:ea typeface="Helvetica Neue" charset="0"/>
                <a:cs typeface="Helvetica Neue" charset="0"/>
              </a:rPr>
              <a:t>NHS, Public Health, Adult Social Care (eligibility and intensity)</a:t>
            </a:r>
          </a:p>
          <a:p>
            <a:pPr lvl="1"/>
            <a:r>
              <a:rPr lang="en-GB" sz="1600" dirty="0">
                <a:solidFill>
                  <a:srgbClr val="092E41"/>
                </a:solidFill>
                <a:latin typeface="Helvetica Neue" charset="0"/>
                <a:ea typeface="Helvetica Neue" charset="0"/>
                <a:cs typeface="Helvetica Neue" charset="0"/>
              </a:rPr>
              <a:t>Mortality distribution and disease area</a:t>
            </a:r>
          </a:p>
          <a:p>
            <a:pPr lvl="1"/>
            <a:r>
              <a:rPr lang="en-GB" sz="1600" dirty="0">
                <a:solidFill>
                  <a:srgbClr val="092E41"/>
                </a:solidFill>
                <a:latin typeface="Helvetica Neue" charset="0"/>
                <a:ea typeface="Helvetica Neue" charset="0"/>
                <a:cs typeface="Helvetica Neue" charset="0"/>
              </a:rPr>
              <a:t>Primary care, CCG and specialised </a:t>
            </a:r>
            <a:r>
              <a:rPr lang="en-GB" sz="1600" dirty="0" smtClean="0">
                <a:solidFill>
                  <a:srgbClr val="092E41"/>
                </a:solidFill>
                <a:latin typeface="Helvetica Neue" charset="0"/>
                <a:ea typeface="Helvetica Neue" charset="0"/>
                <a:cs typeface="Helvetica Neue" charset="0"/>
              </a:rPr>
              <a:t>commissioning</a:t>
            </a:r>
            <a:endParaRPr lang="en-GB" sz="2300" dirty="0" smtClean="0">
              <a:solidFill>
                <a:srgbClr val="092E41"/>
              </a:solidFill>
              <a:latin typeface="Helvetica Neue" charset="0"/>
              <a:ea typeface="Helvetica Neue" charset="0"/>
              <a:cs typeface="Helvetica Neue" charset="0"/>
            </a:endParaRPr>
          </a:p>
          <a:p>
            <a:r>
              <a:rPr lang="en-GB" sz="2000" dirty="0" smtClean="0">
                <a:solidFill>
                  <a:srgbClr val="092E41"/>
                </a:solidFill>
                <a:latin typeface="Helvetica Neue" charset="0"/>
                <a:ea typeface="Helvetica Neue" charset="0"/>
                <a:cs typeface="Helvetica Neue" charset="0"/>
              </a:rPr>
              <a:t>Health benefits of public expenditure on health and social care</a:t>
            </a:r>
          </a:p>
          <a:p>
            <a:pPr lvl="1"/>
            <a:r>
              <a:rPr lang="en-GB" sz="1700" dirty="0" smtClean="0">
                <a:solidFill>
                  <a:srgbClr val="092E41"/>
                </a:solidFill>
                <a:latin typeface="Helvetica Neue" charset="0"/>
                <a:ea typeface="Helvetica Neue" charset="0"/>
                <a:cs typeface="Helvetica Neue" charset="0"/>
              </a:rPr>
              <a:t>Marginal value of public funds</a:t>
            </a:r>
          </a:p>
          <a:p>
            <a:pPr lvl="1"/>
            <a:r>
              <a:rPr lang="en-GB" sz="1700" dirty="0" smtClean="0">
                <a:solidFill>
                  <a:srgbClr val="092E41"/>
                </a:solidFill>
                <a:latin typeface="Helvetica Neue" charset="0"/>
                <a:ea typeface="Helvetica Neue" charset="0"/>
                <a:cs typeface="Helvetica Neue" charset="0"/>
              </a:rPr>
              <a:t>Likely consequences of austerity </a:t>
            </a:r>
          </a:p>
          <a:p>
            <a:pPr lvl="1"/>
            <a:r>
              <a:rPr lang="en-GB" sz="1700" dirty="0" smtClean="0">
                <a:solidFill>
                  <a:srgbClr val="092E41"/>
                </a:solidFill>
                <a:latin typeface="Helvetica Neue" charset="0"/>
                <a:ea typeface="Helvetica Neue" charset="0"/>
                <a:cs typeface="Helvetica Neue" charset="0"/>
              </a:rPr>
              <a:t>Extent of underfunding (health, public heath and social care) </a:t>
            </a:r>
          </a:p>
        </p:txBody>
      </p:sp>
      <p:sp>
        <p:nvSpPr>
          <p:cNvPr id="4" name="TextBox 3"/>
          <p:cNvSpPr txBox="1"/>
          <p:nvPr/>
        </p:nvSpPr>
        <p:spPr>
          <a:xfrm>
            <a:off x="725713" y="4557490"/>
            <a:ext cx="7288551" cy="1015663"/>
          </a:xfrm>
          <a:prstGeom prst="rect">
            <a:avLst/>
          </a:prstGeom>
          <a:noFill/>
        </p:spPr>
        <p:txBody>
          <a:bodyPr wrap="square" rtlCol="0">
            <a:spAutoFit/>
          </a:bodyPr>
          <a:lstStyle/>
          <a:p>
            <a:r>
              <a:rPr lang="en-GB" sz="1200" dirty="0"/>
              <a:t>Longo, F., Claxton, K. P., Griffin, S., Mason, A. R., Walker, S. M., &amp; Weatherly, H. L. A. (2024). Social Decision-Making Analysis: A General Approach to Inform Decisions on Resources in the Public Sector. Accepted for publication, Value in Health. </a:t>
            </a:r>
            <a:r>
              <a:rPr lang="en-GB" sz="1200" dirty="0">
                <a:hlinkClick r:id="rId2"/>
              </a:rPr>
              <a:t>https://</a:t>
            </a:r>
            <a:r>
              <a:rPr lang="en-GB" sz="1200" dirty="0" smtClean="0">
                <a:hlinkClick r:id="rId2"/>
              </a:rPr>
              <a:t>doi.org/10.1016/j.jval.2024.01.015</a:t>
            </a:r>
            <a:endParaRPr lang="en-GB" sz="1200" dirty="0" smtClean="0"/>
          </a:p>
          <a:p>
            <a:r>
              <a:rPr lang="en-GB" sz="1200" dirty="0" smtClean="0"/>
              <a:t>Lomas</a:t>
            </a:r>
            <a:r>
              <a:rPr lang="en-GB" sz="1200" dirty="0"/>
              <a:t>, J., Claxton, K., S Longo, F., &amp; Salas-Ortiz, A. Estimating the health benefits of increasing and reallocating expenditure on the National Health Service in England. Submitted to Health Economics, Policy and Law. </a:t>
            </a:r>
          </a:p>
        </p:txBody>
      </p:sp>
    </p:spTree>
    <p:extLst>
      <p:ext uri="{BB962C8B-B14F-4D97-AF65-F5344CB8AC3E}">
        <p14:creationId xmlns:p14="http://schemas.microsoft.com/office/powerpoint/2010/main" val="3963874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3508"/>
            <a:ext cx="6869792" cy="4840890"/>
          </a:xfrm>
          <a:prstGeom prst="rect">
            <a:avLst/>
          </a:prstGeom>
        </p:spPr>
      </p:pic>
      <p:pic>
        <p:nvPicPr>
          <p:cNvPr id="3" name="Picture 2"/>
          <p:cNvPicPr>
            <a:picLocks noChangeAspect="1"/>
          </p:cNvPicPr>
          <p:nvPr/>
        </p:nvPicPr>
        <p:blipFill>
          <a:blip r:embed="rId3"/>
          <a:stretch>
            <a:fillRect/>
          </a:stretch>
        </p:blipFill>
        <p:spPr>
          <a:xfrm>
            <a:off x="628650" y="1281509"/>
            <a:ext cx="7048499" cy="5239142"/>
          </a:xfrm>
          <a:prstGeom prst="rect">
            <a:avLst/>
          </a:prstGeom>
        </p:spPr>
      </p:pic>
      <p:pic>
        <p:nvPicPr>
          <p:cNvPr id="4" name="Picture 3"/>
          <p:cNvPicPr>
            <a:picLocks noChangeAspect="1"/>
          </p:cNvPicPr>
          <p:nvPr/>
        </p:nvPicPr>
        <p:blipFill>
          <a:blip r:embed="rId4"/>
          <a:stretch>
            <a:fillRect/>
          </a:stretch>
        </p:blipFill>
        <p:spPr>
          <a:xfrm>
            <a:off x="1337752" y="1631427"/>
            <a:ext cx="6531889" cy="5603784"/>
          </a:xfrm>
          <a:prstGeom prst="rect">
            <a:avLst/>
          </a:prstGeom>
        </p:spPr>
      </p:pic>
      <p:pic>
        <p:nvPicPr>
          <p:cNvPr id="5" name="Picture 4"/>
          <p:cNvPicPr>
            <a:picLocks noChangeAspect="1"/>
          </p:cNvPicPr>
          <p:nvPr/>
        </p:nvPicPr>
        <p:blipFill>
          <a:blip r:embed="rId5"/>
          <a:stretch>
            <a:fillRect/>
          </a:stretch>
        </p:blipFill>
        <p:spPr>
          <a:xfrm>
            <a:off x="2053774" y="1887051"/>
            <a:ext cx="6872152" cy="6032860"/>
          </a:xfrm>
          <a:prstGeom prst="rect">
            <a:avLst/>
          </a:prstGeom>
        </p:spPr>
      </p:pic>
      <p:pic>
        <p:nvPicPr>
          <p:cNvPr id="6" name="Picture 5"/>
          <p:cNvPicPr>
            <a:picLocks noChangeAspect="1"/>
          </p:cNvPicPr>
          <p:nvPr/>
        </p:nvPicPr>
        <p:blipFill>
          <a:blip r:embed="rId6"/>
          <a:stretch>
            <a:fillRect/>
          </a:stretch>
        </p:blipFill>
        <p:spPr>
          <a:xfrm>
            <a:off x="2970708" y="2166023"/>
            <a:ext cx="6340202" cy="5773363"/>
          </a:xfrm>
          <a:prstGeom prst="rect">
            <a:avLst/>
          </a:prstGeom>
        </p:spPr>
      </p:pic>
      <p:sp>
        <p:nvSpPr>
          <p:cNvPr id="7" name="Title 1"/>
          <p:cNvSpPr txBox="1">
            <a:spLocks/>
          </p:cNvSpPr>
          <p:nvPr/>
        </p:nvSpPr>
        <p:spPr>
          <a:xfrm>
            <a:off x="628650" y="146227"/>
            <a:ext cx="7886700" cy="1026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800" dirty="0"/>
              <a:t>W</a:t>
            </a:r>
            <a:r>
              <a:rPr lang="en-US" sz="2800" dirty="0" smtClean="0"/>
              <a:t>here do these estimates come from</a:t>
            </a:r>
            <a:r>
              <a:rPr kumimoji="0" lang="en-US" sz="2800" b="1" i="0" u="none" strike="noStrike" kern="1200" cap="none" spc="0" normalizeH="0" baseline="0" noProof="0" dirty="0" smtClean="0">
                <a:ln>
                  <a:noFill/>
                </a:ln>
                <a:solidFill>
                  <a:srgbClr val="ADB43A"/>
                </a:solidFill>
                <a:effectLst/>
                <a:uLnTx/>
                <a:uFillTx/>
                <a:latin typeface="Arial"/>
                <a:ea typeface="+mj-ea"/>
                <a:cs typeface="Arial"/>
              </a:rPr>
              <a:t>?</a:t>
            </a:r>
            <a:endParaRPr kumimoji="0" lang="en-US" sz="2800" b="1" i="0" u="none" strike="noStrike" kern="1200" cap="none" spc="0" normalizeH="0" baseline="0" noProof="0" dirty="0">
              <a:ln>
                <a:noFill/>
              </a:ln>
              <a:solidFill>
                <a:srgbClr val="ADB43A"/>
              </a:solidFill>
              <a:effectLst/>
              <a:uLnTx/>
              <a:uFillTx/>
              <a:latin typeface="Arial"/>
              <a:ea typeface="+mj-ea"/>
              <a:cs typeface="Arial"/>
            </a:endParaRPr>
          </a:p>
        </p:txBody>
      </p:sp>
    </p:spTree>
    <p:extLst>
      <p:ext uri="{BB962C8B-B14F-4D97-AF65-F5344CB8AC3E}">
        <p14:creationId xmlns:p14="http://schemas.microsoft.com/office/powerpoint/2010/main" val="3679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252457"/>
            <a:ext cx="7946571" cy="5187975"/>
          </a:xfrm>
          <a:prstGeom prst="rect">
            <a:avLst/>
          </a:prstGeom>
        </p:spPr>
      </p:pic>
      <p:sp>
        <p:nvSpPr>
          <p:cNvPr id="4" name="Rectangle 3"/>
          <p:cNvSpPr/>
          <p:nvPr/>
        </p:nvSpPr>
        <p:spPr>
          <a:xfrm>
            <a:off x="6582229" y="1558863"/>
            <a:ext cx="1502228" cy="422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1062987" y="2757717"/>
            <a:ext cx="7094042" cy="72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20114" y="1110343"/>
            <a:ext cx="943429" cy="515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p:cNvSpPr/>
          <p:nvPr/>
        </p:nvSpPr>
        <p:spPr>
          <a:xfrm>
            <a:off x="1043200" y="379874"/>
            <a:ext cx="176844" cy="16013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1357929" y="1029800"/>
            <a:ext cx="2440369" cy="307777"/>
          </a:xfrm>
          <a:prstGeom prst="rect">
            <a:avLst/>
          </a:prstGeom>
          <a:noFill/>
        </p:spPr>
        <p:txBody>
          <a:bodyPr wrap="square" rtlCol="0">
            <a:spAutoFit/>
          </a:bodyPr>
          <a:lstStyle/>
          <a:p>
            <a:r>
              <a:rPr lang="en-GB" sz="1400" dirty="0" smtClean="0"/>
              <a:t>NICE stated ‘threshold’ range</a:t>
            </a:r>
            <a:endParaRPr lang="en-GB" sz="1400" dirty="0"/>
          </a:p>
        </p:txBody>
      </p:sp>
      <p:sp>
        <p:nvSpPr>
          <p:cNvPr id="13" name="Rectangle 12"/>
          <p:cNvSpPr/>
          <p:nvPr/>
        </p:nvSpPr>
        <p:spPr>
          <a:xfrm>
            <a:off x="4666343" y="379874"/>
            <a:ext cx="1560286" cy="505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73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4309" y="689428"/>
            <a:ext cx="7675373" cy="4655765"/>
          </a:xfrm>
          <a:prstGeom prst="rect">
            <a:avLst/>
          </a:prstGeom>
        </p:spPr>
      </p:pic>
      <p:pic>
        <p:nvPicPr>
          <p:cNvPr id="7" name="Picture 6"/>
          <p:cNvPicPr>
            <a:picLocks noChangeAspect="1"/>
          </p:cNvPicPr>
          <p:nvPr/>
        </p:nvPicPr>
        <p:blipFill>
          <a:blip r:embed="rId3"/>
          <a:stretch>
            <a:fillRect/>
          </a:stretch>
        </p:blipFill>
        <p:spPr>
          <a:xfrm>
            <a:off x="1419969" y="1253663"/>
            <a:ext cx="7315200" cy="5181600"/>
          </a:xfrm>
          <a:prstGeom prst="rect">
            <a:avLst/>
          </a:prstGeom>
        </p:spPr>
      </p:pic>
      <p:pic>
        <p:nvPicPr>
          <p:cNvPr id="6" name="Picture 5"/>
          <p:cNvPicPr>
            <a:picLocks noChangeAspect="1"/>
          </p:cNvPicPr>
          <p:nvPr/>
        </p:nvPicPr>
        <p:blipFill>
          <a:blip r:embed="rId4"/>
          <a:stretch>
            <a:fillRect/>
          </a:stretch>
        </p:blipFill>
        <p:spPr>
          <a:xfrm>
            <a:off x="2673739" y="2893180"/>
            <a:ext cx="6421603" cy="5643640"/>
          </a:xfrm>
          <a:prstGeom prst="rect">
            <a:avLst/>
          </a:prstGeom>
        </p:spPr>
      </p:pic>
      <p:sp>
        <p:nvSpPr>
          <p:cNvPr id="4" name="Text Placeholder 2"/>
          <p:cNvSpPr txBox="1">
            <a:spLocks/>
          </p:cNvSpPr>
          <p:nvPr/>
        </p:nvSpPr>
        <p:spPr>
          <a:xfrm>
            <a:off x="168152" y="2253795"/>
            <a:ext cx="8927190" cy="2267872"/>
          </a:xfrm>
          <a:prstGeom prst="rect">
            <a:avLst/>
          </a:prstGeom>
          <a:solidFill>
            <a:schemeClr val="accent3">
              <a:lumMod val="20000"/>
              <a:lumOff val="80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It cost the NHS less to deliver one year of life in good health (QALY)</a:t>
            </a: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Increasing needs and more effective medicine has outpaced NHS funding </a:t>
            </a: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NHS is increasingly underfunded using Treasury valuations</a:t>
            </a: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Costs imposed on the NHS reduce health and increase health inequality</a:t>
            </a:r>
          </a:p>
          <a:p>
            <a:pPr marL="171450" marR="0" lvl="0" indent="-171450" algn="l" defTabSz="685800" rtl="0" eaLnBrk="1" fontAlgn="auto" latinLnBrk="0" hangingPunct="1">
              <a:lnSpc>
                <a:spcPct val="90000"/>
              </a:lnSpc>
              <a:spcBef>
                <a:spcPts val="750"/>
              </a:spcBef>
              <a:spcAft>
                <a:spcPts val="0"/>
              </a:spcAft>
              <a:buClr>
                <a:srgbClr val="ADB43A"/>
              </a:buClr>
              <a:buSzTx/>
              <a:buFont typeface="Wingdings" charset="2"/>
              <a:buChar char="§"/>
              <a:tabLst/>
              <a:defRPr/>
            </a:pPr>
            <a:r>
              <a:rPr lang="en-GB" sz="2000" dirty="0" smtClean="0">
                <a:solidFill>
                  <a:srgbClr val="092E41"/>
                </a:solidFill>
                <a:latin typeface="Helvetica Neue" charset="0"/>
                <a:ea typeface="Helvetica Neue" charset="0"/>
                <a:cs typeface="Helvetica Neue" charset="0"/>
              </a:rPr>
              <a:t>Current NICE ‘thresholds’ mean we are already doing more harm than good</a:t>
            </a:r>
            <a:endParaRPr kumimoji="0" lang="en-GB" sz="2000" b="0" i="0" u="none" strike="noStrike" kern="1200" cap="none" spc="0" normalizeH="0" baseline="0" noProof="0" dirty="0" smtClean="0">
              <a:ln>
                <a:noFill/>
              </a:ln>
              <a:solidFill>
                <a:srgbClr val="092E41"/>
              </a:solidFill>
              <a:effectLst/>
              <a:uLnTx/>
              <a:uFillTx/>
              <a:latin typeface="Helvetica Neue" charset="0"/>
              <a:ea typeface="Helvetica Neue" charset="0"/>
              <a:cs typeface="Helvetica Neue" charset="0"/>
            </a:endParaRPr>
          </a:p>
        </p:txBody>
      </p:sp>
      <p:sp>
        <p:nvSpPr>
          <p:cNvPr id="9" name="Title 1"/>
          <p:cNvSpPr txBox="1">
            <a:spLocks/>
          </p:cNvSpPr>
          <p:nvPr/>
        </p:nvSpPr>
        <p:spPr>
          <a:xfrm>
            <a:off x="527050" y="83321"/>
            <a:ext cx="7886700" cy="10262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rgbClr val="ADB43A"/>
                </a:solidFill>
                <a:latin typeface="Arial"/>
                <a:ea typeface="+mj-ea"/>
                <a:cs typeface="Arial"/>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US" sz="2800" dirty="0" smtClean="0"/>
              <a:t>What has happened since austerity  in 2010</a:t>
            </a:r>
            <a:r>
              <a:rPr kumimoji="0" lang="en-US" sz="2800" b="1" i="0" u="none" strike="noStrike" kern="1200" cap="none" spc="0" normalizeH="0" baseline="0" noProof="0" dirty="0" smtClean="0">
                <a:ln>
                  <a:noFill/>
                </a:ln>
                <a:solidFill>
                  <a:srgbClr val="ADB43A"/>
                </a:solidFill>
                <a:effectLst/>
                <a:uLnTx/>
                <a:uFillTx/>
                <a:latin typeface="Arial"/>
                <a:ea typeface="+mj-ea"/>
                <a:cs typeface="Arial"/>
              </a:rPr>
              <a:t>?</a:t>
            </a:r>
            <a:endParaRPr kumimoji="0" lang="en-US" sz="2800" b="1" i="0" u="none" strike="noStrike" kern="1200" cap="none" spc="0" normalizeH="0" baseline="0" noProof="0" dirty="0">
              <a:ln>
                <a:noFill/>
              </a:ln>
              <a:solidFill>
                <a:srgbClr val="ADB43A"/>
              </a:solidFill>
              <a:effectLst/>
              <a:uLnTx/>
              <a:uFillTx/>
              <a:latin typeface="Arial"/>
              <a:ea typeface="+mj-ea"/>
              <a:cs typeface="Arial"/>
            </a:endParaRPr>
          </a:p>
        </p:txBody>
      </p:sp>
    </p:spTree>
    <p:extLst>
      <p:ext uri="{BB962C8B-B14F-4D97-AF65-F5344CB8AC3E}">
        <p14:creationId xmlns:p14="http://schemas.microsoft.com/office/powerpoint/2010/main" val="7379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D67CCA-888C-C741-9B2D-88FF74AA824A}"/>
              </a:ext>
            </a:extLst>
          </p:cNvPr>
          <p:cNvPicPr>
            <a:picLocks noChangeAspect="1"/>
          </p:cNvPicPr>
          <p:nvPr/>
        </p:nvPicPr>
        <p:blipFill>
          <a:blip r:embed="rId2"/>
          <a:stretch>
            <a:fillRect/>
          </a:stretch>
        </p:blipFill>
        <p:spPr>
          <a:xfrm>
            <a:off x="-92827" y="640960"/>
            <a:ext cx="6087227" cy="7820247"/>
          </a:xfrm>
          <a:prstGeom prst="rect">
            <a:avLst/>
          </a:prstGeom>
        </p:spPr>
      </p:pic>
      <p:sp>
        <p:nvSpPr>
          <p:cNvPr id="2" name="Title 1"/>
          <p:cNvSpPr>
            <a:spLocks noGrp="1"/>
          </p:cNvSpPr>
          <p:nvPr>
            <p:ph type="title"/>
          </p:nvPr>
        </p:nvSpPr>
        <p:spPr>
          <a:xfrm>
            <a:off x="628650" y="285713"/>
            <a:ext cx="7886700" cy="664973"/>
          </a:xfrm>
        </p:spPr>
        <p:txBody>
          <a:bodyPr>
            <a:normAutofit/>
          </a:bodyPr>
          <a:lstStyle/>
          <a:p>
            <a:r>
              <a:rPr lang="en-US" sz="2800" dirty="0" smtClean="0"/>
              <a:t>Is this surprising?</a:t>
            </a:r>
            <a:endParaRPr lang="en-US" sz="2800" dirty="0"/>
          </a:p>
        </p:txBody>
      </p:sp>
      <p:pic>
        <p:nvPicPr>
          <p:cNvPr id="6" name="Picture 5">
            <a:extLst>
              <a:ext uri="{FF2B5EF4-FFF2-40B4-BE49-F238E27FC236}">
                <a16:creationId xmlns:a16="http://schemas.microsoft.com/office/drawing/2014/main" id="{A3661EB8-DB96-A2C7-F7C2-4BFA3DFDA115}"/>
              </a:ext>
            </a:extLst>
          </p:cNvPr>
          <p:cNvPicPr>
            <a:picLocks noChangeAspect="1"/>
          </p:cNvPicPr>
          <p:nvPr/>
        </p:nvPicPr>
        <p:blipFill>
          <a:blip r:embed="rId3"/>
          <a:stretch>
            <a:fillRect/>
          </a:stretch>
        </p:blipFill>
        <p:spPr>
          <a:xfrm>
            <a:off x="292307" y="883231"/>
            <a:ext cx="8523770" cy="4813943"/>
          </a:xfrm>
          <a:prstGeom prst="rect">
            <a:avLst/>
          </a:prstGeom>
        </p:spPr>
      </p:pic>
    </p:spTree>
    <p:extLst>
      <p:ext uri="{BB962C8B-B14F-4D97-AF65-F5344CB8AC3E}">
        <p14:creationId xmlns:p14="http://schemas.microsoft.com/office/powerpoint/2010/main" val="163448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532" y="726314"/>
            <a:ext cx="5537054" cy="4310130"/>
          </a:xfrm>
          <a:prstGeom prst="rect">
            <a:avLst/>
          </a:prstGeom>
        </p:spPr>
      </p:pic>
      <p:sp>
        <p:nvSpPr>
          <p:cNvPr id="2" name="Title 1"/>
          <p:cNvSpPr>
            <a:spLocks noGrp="1"/>
          </p:cNvSpPr>
          <p:nvPr>
            <p:ph type="title"/>
          </p:nvPr>
        </p:nvSpPr>
        <p:spPr>
          <a:xfrm>
            <a:off x="628650" y="285713"/>
            <a:ext cx="7886700" cy="664973"/>
          </a:xfrm>
          <a:solidFill>
            <a:schemeClr val="bg1"/>
          </a:solidFill>
        </p:spPr>
        <p:txBody>
          <a:bodyPr>
            <a:normAutofit/>
          </a:bodyPr>
          <a:lstStyle/>
          <a:p>
            <a:r>
              <a:rPr lang="en-US" sz="2800" dirty="0"/>
              <a:t>P</a:t>
            </a:r>
            <a:r>
              <a:rPr lang="en-US" sz="2800" dirty="0" smtClean="0"/>
              <a:t>ublically funded Adult Social Care?</a:t>
            </a:r>
            <a:endParaRPr lang="en-US" sz="2800" dirty="0"/>
          </a:p>
        </p:txBody>
      </p:sp>
      <p:pic>
        <p:nvPicPr>
          <p:cNvPr id="6" name="Picture 5"/>
          <p:cNvPicPr>
            <a:picLocks noChangeAspect="1"/>
          </p:cNvPicPr>
          <p:nvPr/>
        </p:nvPicPr>
        <p:blipFill>
          <a:blip r:embed="rId3"/>
          <a:stretch>
            <a:fillRect/>
          </a:stretch>
        </p:blipFill>
        <p:spPr>
          <a:xfrm>
            <a:off x="453779" y="819661"/>
            <a:ext cx="5261791" cy="4760668"/>
          </a:xfrm>
          <a:prstGeom prst="rect">
            <a:avLst/>
          </a:prstGeom>
        </p:spPr>
      </p:pic>
      <p:pic>
        <p:nvPicPr>
          <p:cNvPr id="7" name="Picture 6"/>
          <p:cNvPicPr>
            <a:picLocks noChangeAspect="1"/>
          </p:cNvPicPr>
          <p:nvPr/>
        </p:nvPicPr>
        <p:blipFill>
          <a:blip r:embed="rId4"/>
          <a:stretch>
            <a:fillRect/>
          </a:stretch>
        </p:blipFill>
        <p:spPr>
          <a:xfrm>
            <a:off x="725962" y="1331964"/>
            <a:ext cx="5614991" cy="5071605"/>
          </a:xfrm>
          <a:prstGeom prst="rect">
            <a:avLst/>
          </a:prstGeom>
        </p:spPr>
      </p:pic>
      <p:pic>
        <p:nvPicPr>
          <p:cNvPr id="8" name="Picture 7"/>
          <p:cNvPicPr>
            <a:picLocks noChangeAspect="1"/>
          </p:cNvPicPr>
          <p:nvPr/>
        </p:nvPicPr>
        <p:blipFill>
          <a:blip r:embed="rId5"/>
          <a:stretch>
            <a:fillRect/>
          </a:stretch>
        </p:blipFill>
        <p:spPr>
          <a:xfrm>
            <a:off x="1029542" y="1536313"/>
            <a:ext cx="5895854" cy="5210915"/>
          </a:xfrm>
          <a:prstGeom prst="rect">
            <a:avLst/>
          </a:prstGeom>
        </p:spPr>
      </p:pic>
      <p:pic>
        <p:nvPicPr>
          <p:cNvPr id="9" name="Picture 8"/>
          <p:cNvPicPr>
            <a:picLocks noChangeAspect="1"/>
          </p:cNvPicPr>
          <p:nvPr/>
        </p:nvPicPr>
        <p:blipFill>
          <a:blip r:embed="rId6"/>
          <a:stretch>
            <a:fillRect/>
          </a:stretch>
        </p:blipFill>
        <p:spPr>
          <a:xfrm>
            <a:off x="1607110" y="1594974"/>
            <a:ext cx="6088865" cy="5110070"/>
          </a:xfrm>
          <a:prstGeom prst="rect">
            <a:avLst/>
          </a:prstGeom>
        </p:spPr>
      </p:pic>
      <p:pic>
        <p:nvPicPr>
          <p:cNvPr id="11" name="Picture 10"/>
          <p:cNvPicPr>
            <a:picLocks noChangeAspect="1"/>
          </p:cNvPicPr>
          <p:nvPr/>
        </p:nvPicPr>
        <p:blipFill>
          <a:blip r:embed="rId7"/>
          <a:stretch>
            <a:fillRect/>
          </a:stretch>
        </p:blipFill>
        <p:spPr>
          <a:xfrm>
            <a:off x="2092003" y="1770946"/>
            <a:ext cx="6021844" cy="5104651"/>
          </a:xfrm>
          <a:prstGeom prst="rect">
            <a:avLst/>
          </a:prstGeom>
        </p:spPr>
      </p:pic>
      <p:pic>
        <p:nvPicPr>
          <p:cNvPr id="12" name="Picture 11"/>
          <p:cNvPicPr>
            <a:picLocks noChangeAspect="1"/>
          </p:cNvPicPr>
          <p:nvPr/>
        </p:nvPicPr>
        <p:blipFill>
          <a:blip r:embed="rId8"/>
          <a:stretch>
            <a:fillRect/>
          </a:stretch>
        </p:blipFill>
        <p:spPr>
          <a:xfrm>
            <a:off x="2609235" y="2064486"/>
            <a:ext cx="6373547" cy="5049347"/>
          </a:xfrm>
          <a:prstGeom prst="rect">
            <a:avLst/>
          </a:prstGeom>
        </p:spPr>
      </p:pic>
      <p:sp>
        <p:nvSpPr>
          <p:cNvPr id="5" name="Text Placeholder 2"/>
          <p:cNvSpPr txBox="1">
            <a:spLocks/>
          </p:cNvSpPr>
          <p:nvPr/>
        </p:nvSpPr>
        <p:spPr>
          <a:xfrm>
            <a:off x="664028" y="1183530"/>
            <a:ext cx="8163447" cy="1613046"/>
          </a:xfrm>
          <a:prstGeom prst="rect">
            <a:avLst/>
          </a:prstGeom>
          <a:solidFill>
            <a:schemeClr val="accent6">
              <a:lumMod val="20000"/>
              <a:lumOff val="8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ADB43A"/>
              </a:buClr>
              <a:buFont typeface="Wingdings" charset="2"/>
              <a:buChar char="§"/>
              <a:defRPr sz="2100" kern="1200">
                <a:solidFill>
                  <a:schemeClr val="tx1"/>
                </a:solidFill>
                <a:latin typeface="Arial"/>
                <a:ea typeface="+mn-ea"/>
                <a:cs typeface="Arial"/>
              </a:defRPr>
            </a:lvl1pPr>
            <a:lvl2pPr marL="514350" indent="-171450" algn="l" defTabSz="685800" rtl="0" eaLnBrk="1" latinLnBrk="0" hangingPunct="1">
              <a:lnSpc>
                <a:spcPct val="90000"/>
              </a:lnSpc>
              <a:spcBef>
                <a:spcPts val="375"/>
              </a:spcBef>
              <a:buClr>
                <a:srgbClr val="6C8A9A"/>
              </a:buClr>
              <a:buSzPct val="90000"/>
              <a:buFont typeface="Wingdings" charset="2"/>
              <a:buChar char="§"/>
              <a:defRPr sz="18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Clr>
                <a:srgbClr val="6C8A9A"/>
              </a:buClr>
              <a:buSzPct val="90000"/>
              <a:buFont typeface="Wingdings" charset="2"/>
              <a:buChar char="§"/>
              <a:defRPr sz="15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Clr>
                <a:srgbClr val="6C8A9A"/>
              </a:buClr>
              <a:buSzPct val="90000"/>
              <a:buFont typeface="Wingdings" charset="2"/>
              <a:buChar char="§"/>
              <a:defRPr sz="135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000" dirty="0" smtClean="0">
                <a:solidFill>
                  <a:srgbClr val="092E41"/>
                </a:solidFill>
                <a:latin typeface="Helvetica Neue" charset="0"/>
                <a:ea typeface="Helvetica Neue" charset="0"/>
                <a:cs typeface="Helvetica Neue" charset="0"/>
              </a:rPr>
              <a:t>ASC expenditure makes the NHS more efficient</a:t>
            </a:r>
          </a:p>
          <a:p>
            <a:r>
              <a:rPr lang="en-GB" sz="2000" dirty="0" smtClean="0">
                <a:solidFill>
                  <a:srgbClr val="092E41"/>
                </a:solidFill>
                <a:latin typeface="Helvetica Neue" charset="0"/>
                <a:ea typeface="Helvetica Neue" charset="0"/>
                <a:cs typeface="Helvetica Neue" charset="0"/>
              </a:rPr>
              <a:t>Improves the quality of life of users and unpaid carers </a:t>
            </a:r>
          </a:p>
          <a:p>
            <a:r>
              <a:rPr lang="en-GB" sz="2000" dirty="0" smtClean="0">
                <a:solidFill>
                  <a:srgbClr val="092E41"/>
                </a:solidFill>
                <a:latin typeface="Helvetica Neue" charset="0"/>
                <a:ea typeface="Helvetica Neue" charset="0"/>
                <a:cs typeface="Helvetica Neue" charset="0"/>
              </a:rPr>
              <a:t>Reduces anxiety and depression (users and carers)</a:t>
            </a:r>
          </a:p>
          <a:p>
            <a:r>
              <a:rPr lang="en-GB" sz="2000" dirty="0" smtClean="0">
                <a:solidFill>
                  <a:srgbClr val="092E41"/>
                </a:solidFill>
                <a:latin typeface="Helvetica Neue" charset="0"/>
                <a:ea typeface="Helvetica Neue" charset="0"/>
                <a:cs typeface="Helvetica Neue" charset="0"/>
              </a:rPr>
              <a:t>Increases </a:t>
            </a:r>
            <a:r>
              <a:rPr lang="en-GB" sz="2000" dirty="0" smtClean="0">
                <a:solidFill>
                  <a:srgbClr val="092E41"/>
                </a:solidFill>
                <a:latin typeface="Helvetica Neue" charset="0"/>
                <a:ea typeface="Helvetica Neue" charset="0"/>
                <a:cs typeface="Helvetica Neue" charset="0"/>
              </a:rPr>
              <a:t>local economic </a:t>
            </a:r>
            <a:r>
              <a:rPr lang="en-GB" sz="2000" dirty="0" smtClean="0">
                <a:solidFill>
                  <a:srgbClr val="092E41"/>
                </a:solidFill>
                <a:latin typeface="Helvetica Neue" charset="0"/>
                <a:ea typeface="Helvetica Neue" charset="0"/>
                <a:cs typeface="Helvetica Neue" charset="0"/>
              </a:rPr>
              <a:t>growth</a:t>
            </a:r>
          </a:p>
          <a:p>
            <a:endParaRPr lang="en-GB" sz="2000" dirty="0" smtClean="0">
              <a:solidFill>
                <a:srgbClr val="092E41"/>
              </a:solidFill>
              <a:latin typeface="Helvetica Neue" charset="0"/>
              <a:ea typeface="Helvetica Neue" charset="0"/>
              <a:cs typeface="Helvetica Neue" charset="0"/>
            </a:endParaRPr>
          </a:p>
        </p:txBody>
      </p:sp>
      <p:sp>
        <p:nvSpPr>
          <p:cNvPr id="3" name="Text Placeholder 2"/>
          <p:cNvSpPr>
            <a:spLocks noGrp="1"/>
          </p:cNvSpPr>
          <p:nvPr>
            <p:ph type="body" sz="quarter" idx="10"/>
          </p:nvPr>
        </p:nvSpPr>
        <p:spPr>
          <a:xfrm>
            <a:off x="628651" y="3035883"/>
            <a:ext cx="8198826" cy="2460169"/>
          </a:xfrm>
          <a:solidFill>
            <a:schemeClr val="accent6">
              <a:lumMod val="20000"/>
              <a:lumOff val="80000"/>
            </a:schemeClr>
          </a:solidFill>
        </p:spPr>
        <p:txBody>
          <a:bodyPr>
            <a:normAutofit/>
          </a:bodyPr>
          <a:lstStyle/>
          <a:p>
            <a:r>
              <a:rPr lang="en-GB" sz="2000" dirty="0" smtClean="0">
                <a:solidFill>
                  <a:srgbClr val="092E41"/>
                </a:solidFill>
                <a:latin typeface="Helvetica Neue" charset="0"/>
                <a:ea typeface="Helvetica Neue" charset="0"/>
                <a:cs typeface="Helvetica Neue" charset="0"/>
              </a:rPr>
              <a:t>NHS paying more for new drugs will increase the need for social care</a:t>
            </a:r>
          </a:p>
          <a:p>
            <a:r>
              <a:rPr lang="en-GB" sz="2000" dirty="0">
                <a:solidFill>
                  <a:srgbClr val="092E41"/>
                </a:solidFill>
                <a:latin typeface="Helvetica Neue" charset="0"/>
                <a:ea typeface="Helvetica Neue" charset="0"/>
                <a:cs typeface="Helvetica Neue" charset="0"/>
              </a:rPr>
              <a:t>I</a:t>
            </a:r>
            <a:r>
              <a:rPr lang="en-GB" sz="2000" dirty="0" smtClean="0">
                <a:solidFill>
                  <a:srgbClr val="092E41"/>
                </a:solidFill>
                <a:latin typeface="Helvetica Neue" charset="0"/>
                <a:ea typeface="Helvetica Neue" charset="0"/>
                <a:cs typeface="Helvetica Neue" charset="0"/>
              </a:rPr>
              <a:t>ncrease Local Authority costs (£118m)</a:t>
            </a:r>
          </a:p>
          <a:p>
            <a:r>
              <a:rPr lang="en-GB" sz="2000" dirty="0" smtClean="0">
                <a:solidFill>
                  <a:srgbClr val="092E41"/>
                </a:solidFill>
                <a:latin typeface="Helvetica Neue" charset="0"/>
                <a:ea typeface="Helvetica Neue" charset="0"/>
                <a:cs typeface="Helvetica Neue" charset="0"/>
              </a:rPr>
              <a:t>Worse quality of life outcomes for users</a:t>
            </a:r>
          </a:p>
          <a:p>
            <a:r>
              <a:rPr lang="en-GB" sz="2000" dirty="0">
                <a:solidFill>
                  <a:srgbClr val="092E41"/>
                </a:solidFill>
                <a:latin typeface="Helvetica Neue" charset="0"/>
                <a:ea typeface="Helvetica Neue" charset="0"/>
                <a:cs typeface="Helvetica Neue" charset="0"/>
              </a:rPr>
              <a:t>Worse quality of life outcomes for users</a:t>
            </a:r>
          </a:p>
          <a:p>
            <a:r>
              <a:rPr lang="en-GB" sz="2000" dirty="0" smtClean="0">
                <a:solidFill>
                  <a:srgbClr val="092E41"/>
                </a:solidFill>
                <a:latin typeface="Helvetica Neue" charset="0"/>
                <a:ea typeface="Helvetica Neue" charset="0"/>
                <a:cs typeface="Helvetica Neue" charset="0"/>
              </a:rPr>
              <a:t>Increase in anxiety and depression (users and carers)</a:t>
            </a:r>
          </a:p>
          <a:p>
            <a:r>
              <a:rPr lang="en-GB" sz="2000" dirty="0" smtClean="0">
                <a:solidFill>
                  <a:srgbClr val="092E41"/>
                </a:solidFill>
                <a:latin typeface="Helvetica Neue" charset="0"/>
                <a:ea typeface="Helvetica Neue" charset="0"/>
                <a:cs typeface="Helvetica Neue" charset="0"/>
              </a:rPr>
              <a:t>Reduction in economic growth</a:t>
            </a:r>
          </a:p>
          <a:p>
            <a:endParaRPr lang="en-GB" sz="2000" dirty="0" smtClean="0">
              <a:solidFill>
                <a:srgbClr val="092E4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310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26848</TotalTime>
  <Words>5184</Words>
  <Application>Microsoft Office PowerPoint</Application>
  <PresentationFormat>On-screen Show (16:10)</PresentationFormat>
  <Paragraphs>1388</Paragraphs>
  <Slides>48</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Aptos Narrow</vt:lpstr>
      <vt:lpstr>Arial</vt:lpstr>
      <vt:lpstr>Arial Narrow</vt:lpstr>
      <vt:lpstr>Calibri</vt:lpstr>
      <vt:lpstr>Cambria Math</vt:lpstr>
      <vt:lpstr>Helvetica Neue</vt:lpstr>
      <vt:lpstr>Times New Roman</vt:lpstr>
      <vt:lpstr>Wingdings</vt:lpstr>
      <vt:lpstr>Office Theme</vt:lpstr>
      <vt:lpstr>2_Office Theme</vt:lpstr>
      <vt:lpstr>3_Office Theme</vt:lpstr>
      <vt:lpstr>What are the benefits of investing in health and social care?  How can this assist in the parliamentary scrutiny of policy?</vt:lpstr>
      <vt:lpstr>A recent policy </vt:lpstr>
      <vt:lpstr>What are the real costs of £1bn? </vt:lpstr>
      <vt:lpstr>So who pays these real costs?</vt:lpstr>
      <vt:lpstr>PowerPoint Presentation</vt:lpstr>
      <vt:lpstr>PowerPoint Presentation</vt:lpstr>
      <vt:lpstr>PowerPoint Presentation</vt:lpstr>
      <vt:lpstr>Is this surprising?</vt:lpstr>
      <vt:lpstr>Publically funded Adult Social Care?</vt:lpstr>
      <vt:lpstr>Public health grant to Local Authorities?</vt:lpstr>
      <vt:lpstr>So how should we invest £1bn?</vt:lpstr>
      <vt:lpstr>So how should we invest £1bn?</vt:lpstr>
      <vt:lpstr>So how should we invest £1bn?</vt:lpstr>
      <vt:lpstr>Should we increase NHS funding?</vt:lpstr>
      <vt:lpstr>Can we improve NHS efficiency?</vt:lpstr>
      <vt:lpstr>What are the likely costs of this ‘deal’</vt:lpstr>
      <vt:lpstr>What are the likely costs of this ‘deal’</vt:lpstr>
      <vt:lpstr>But the geo-politics are too difficult?</vt:lpstr>
      <vt:lpstr>Does the impact on investment justify this?</vt:lpstr>
      <vt:lpstr>Can the potential impact on UK pharma and life sciences justify it?</vt:lpstr>
      <vt:lpstr>PowerPoint Presentation</vt:lpstr>
      <vt:lpstr>Are we paying our ‘fair’ share?</vt:lpstr>
      <vt:lpstr>What about access to new drugs?</vt:lpstr>
      <vt:lpstr>Practical evidence based solutions</vt:lpstr>
      <vt:lpstr>Reserve slides </vt:lpstr>
      <vt:lpstr>What are the real costs in Scotland for every £1bn Westminster gives away to pharma? </vt:lpstr>
      <vt:lpstr>What are the real costs in Wales for every £1bn Westminster gives away to pharma? </vt:lpstr>
      <vt:lpstr>What are the real costs in Northern Ireland for every £1bn Westminster gives away to pharma? </vt:lpstr>
      <vt:lpstr>Pharmaceutical innovation as a global public good</vt:lpstr>
      <vt:lpstr>Dynamic effects of global differential pricing</vt:lpstr>
      <vt:lpstr>Policies compared</vt:lpstr>
      <vt:lpstr>Summary of key findings</vt:lpstr>
      <vt:lpstr>Implications for other countries?  </vt:lpstr>
      <vt:lpstr>PowerPoint Presentation</vt:lpstr>
      <vt:lpstr>PowerPoint Presentation</vt:lpstr>
      <vt:lpstr>PowerPoint Presentation</vt:lpstr>
      <vt:lpstr>Implications for other countries? </vt:lpstr>
      <vt:lpstr>PowerPoint Presentation</vt:lpstr>
      <vt:lpstr>PowerPoint Presentation</vt:lpstr>
      <vt:lpstr>PowerPoint Presentation</vt:lpstr>
      <vt:lpstr>Application to a sample of NICE Technology Appraisals  </vt:lpstr>
      <vt:lpstr>Pricing policy to achieve dynamic efficiency? </vt:lpstr>
      <vt:lpstr>How does quantity and quality of innovation respond to payment?</vt:lpstr>
      <vt:lpstr>Benefits and costs of different shares of value</vt:lpstr>
      <vt:lpstr>Share to optimal payment and approval norms (λ) </vt:lpstr>
      <vt:lpstr>PowerPoint Presentation</vt:lpstr>
      <vt:lpstr>PowerPoint Presentation</vt:lpstr>
      <vt:lpstr>Some policy implications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Gee</dc:creator>
  <cp:lastModifiedBy>Karl</cp:lastModifiedBy>
  <cp:revision>261</cp:revision>
  <cp:lastPrinted>2023-10-23T13:12:35Z</cp:lastPrinted>
  <dcterms:created xsi:type="dcterms:W3CDTF">2017-12-11T12:18:04Z</dcterms:created>
  <dcterms:modified xsi:type="dcterms:W3CDTF">2025-12-12T07:48:10Z</dcterms:modified>
</cp:coreProperties>
</file>